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0"/>
  </p:notesMasterIdLst>
  <p:handoutMasterIdLst>
    <p:handoutMasterId r:id="rId51"/>
  </p:handoutMasterIdLst>
  <p:sldIdLst>
    <p:sldId id="839" r:id="rId2"/>
    <p:sldId id="887" r:id="rId3"/>
    <p:sldId id="900" r:id="rId4"/>
    <p:sldId id="902" r:id="rId5"/>
    <p:sldId id="911" r:id="rId6"/>
    <p:sldId id="925" r:id="rId7"/>
    <p:sldId id="907" r:id="rId8"/>
    <p:sldId id="808" r:id="rId9"/>
    <p:sldId id="912" r:id="rId10"/>
    <p:sldId id="863" r:id="rId11"/>
    <p:sldId id="913" r:id="rId12"/>
    <p:sldId id="915" r:id="rId13"/>
    <p:sldId id="857" r:id="rId14"/>
    <p:sldId id="932" r:id="rId15"/>
    <p:sldId id="920" r:id="rId16"/>
    <p:sldId id="924" r:id="rId17"/>
    <p:sldId id="926" r:id="rId18"/>
    <p:sldId id="936" r:id="rId19"/>
    <p:sldId id="929" r:id="rId20"/>
    <p:sldId id="928" r:id="rId21"/>
    <p:sldId id="930" r:id="rId22"/>
    <p:sldId id="931" r:id="rId23"/>
    <p:sldId id="927" r:id="rId24"/>
    <p:sldId id="910" r:id="rId25"/>
    <p:sldId id="841" r:id="rId26"/>
    <p:sldId id="935" r:id="rId27"/>
    <p:sldId id="903" r:id="rId28"/>
    <p:sldId id="904" r:id="rId29"/>
    <p:sldId id="897" r:id="rId30"/>
    <p:sldId id="885" r:id="rId31"/>
    <p:sldId id="908" r:id="rId32"/>
    <p:sldId id="909" r:id="rId33"/>
    <p:sldId id="895" r:id="rId34"/>
    <p:sldId id="896" r:id="rId35"/>
    <p:sldId id="825" r:id="rId36"/>
    <p:sldId id="824" r:id="rId37"/>
    <p:sldId id="933" r:id="rId38"/>
    <p:sldId id="934" r:id="rId39"/>
    <p:sldId id="898" r:id="rId40"/>
    <p:sldId id="899" r:id="rId41"/>
    <p:sldId id="916" r:id="rId42"/>
    <p:sldId id="917" r:id="rId43"/>
    <p:sldId id="918" r:id="rId44"/>
    <p:sldId id="919" r:id="rId45"/>
    <p:sldId id="937" r:id="rId46"/>
    <p:sldId id="938" r:id="rId47"/>
    <p:sldId id="939" r:id="rId48"/>
    <p:sldId id="818" r:id="rId49"/>
  </p:sldIdLst>
  <p:sldSz cx="9144000" cy="6858000" type="screen4x3"/>
  <p:notesSz cx="6669088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0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29" autoAdjust="0"/>
    <p:restoredTop sz="94582" autoAdjust="0"/>
  </p:normalViewPr>
  <p:slideViewPr>
    <p:cSldViewPr snapToGrid="0">
      <p:cViewPr varScale="1">
        <p:scale>
          <a:sx n="70" d="100"/>
          <a:sy n="70" d="100"/>
        </p:scale>
        <p:origin x="66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1398"/>
    </p:cViewPr>
  </p:sorterViewPr>
  <p:notesViewPr>
    <p:cSldViewPr snapToGrid="0">
      <p:cViewPr varScale="1">
        <p:scale>
          <a:sx n="51" d="100"/>
          <a:sy n="51" d="100"/>
        </p:scale>
        <p:origin x="-3030" y="-96"/>
      </p:cViewPr>
      <p:guideLst>
        <p:guide orient="horz" pos="3127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flynn\Desktop\WIP\CR_per_year_jmm_data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0"/>
    </c:view3D>
    <c:floor>
      <c:thickness val="0"/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  <a:sp3d/>
      </c:spPr>
    </c:floor>
    <c:sideWall>
      <c:thickness val="0"/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  <a:sp3d/>
      </c:spPr>
    </c:sideWall>
    <c:backWall>
      <c:thickness val="0"/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9.2168641702146073E-2"/>
          <c:y val="2.6421357629567949E-2"/>
          <c:w val="0.92394109482522979"/>
          <c:h val="0.91465349351656322"/>
        </c:manualLayout>
      </c:layout>
      <c:area3D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R99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cat>
            <c:numRef>
              <c:f>Sheet1!$B$1:$S$1</c:f>
              <c:numCache>
                <c:formatCode>General</c:formatCode>
                <c:ptCount val="18"/>
                <c:pt idx="0">
                  <c:v>1999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2007</c:v>
                </c:pt>
                <c:pt idx="9">
                  <c:v>2008</c:v>
                </c:pt>
                <c:pt idx="10">
                  <c:v>2009</c:v>
                </c:pt>
                <c:pt idx="11">
                  <c:v>2010</c:v>
                </c:pt>
                <c:pt idx="12">
                  <c:v>2011</c:v>
                </c:pt>
                <c:pt idx="13">
                  <c:v>2012</c:v>
                </c:pt>
                <c:pt idx="14">
                  <c:v>2013</c:v>
                </c:pt>
                <c:pt idx="15">
                  <c:v>2014</c:v>
                </c:pt>
                <c:pt idx="16">
                  <c:v>2015</c:v>
                </c:pt>
                <c:pt idx="17">
                  <c:v>2016</c:v>
                </c:pt>
              </c:numCache>
            </c:numRef>
          </c:cat>
          <c:val>
            <c:numRef>
              <c:f>Sheet1!$B$2:$S$2</c:f>
              <c:numCache>
                <c:formatCode>General</c:formatCode>
                <c:ptCount val="18"/>
                <c:pt idx="0">
                  <c:v>1408</c:v>
                </c:pt>
                <c:pt idx="1">
                  <c:v>4398</c:v>
                </c:pt>
                <c:pt idx="2">
                  <c:v>2266</c:v>
                </c:pt>
                <c:pt idx="3">
                  <c:v>1004</c:v>
                </c:pt>
                <c:pt idx="4">
                  <c:v>581</c:v>
                </c:pt>
                <c:pt idx="5">
                  <c:v>512</c:v>
                </c:pt>
                <c:pt idx="6">
                  <c:v>111</c:v>
                </c:pt>
                <c:pt idx="7">
                  <c:v>42</c:v>
                </c:pt>
                <c:pt idx="8">
                  <c:v>23</c:v>
                </c:pt>
                <c:pt idx="9">
                  <c:v>5</c:v>
                </c:pt>
                <c:pt idx="10">
                  <c:v>5</c:v>
                </c:pt>
                <c:pt idx="11">
                  <c:v>1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2AD-4C11-A5FC-57D78FD72A74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Rel-4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  <a:sp3d/>
          </c:spPr>
          <c:cat>
            <c:numRef>
              <c:f>Sheet1!$B$1:$S$1</c:f>
              <c:numCache>
                <c:formatCode>General</c:formatCode>
                <c:ptCount val="18"/>
                <c:pt idx="0">
                  <c:v>1999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2007</c:v>
                </c:pt>
                <c:pt idx="9">
                  <c:v>2008</c:v>
                </c:pt>
                <c:pt idx="10">
                  <c:v>2009</c:v>
                </c:pt>
                <c:pt idx="11">
                  <c:v>2010</c:v>
                </c:pt>
                <c:pt idx="12">
                  <c:v>2011</c:v>
                </c:pt>
                <c:pt idx="13">
                  <c:v>2012</c:v>
                </c:pt>
                <c:pt idx="14">
                  <c:v>2013</c:v>
                </c:pt>
                <c:pt idx="15">
                  <c:v>2014</c:v>
                </c:pt>
                <c:pt idx="16">
                  <c:v>2015</c:v>
                </c:pt>
                <c:pt idx="17">
                  <c:v>2016</c:v>
                </c:pt>
              </c:numCache>
            </c:numRef>
          </c:cat>
          <c:val>
            <c:numRef>
              <c:f>Sheet1!$B$3:$S$3</c:f>
              <c:numCache>
                <c:formatCode>General</c:formatCode>
                <c:ptCount val="18"/>
                <c:pt idx="1">
                  <c:v>376</c:v>
                </c:pt>
                <c:pt idx="2">
                  <c:v>2828</c:v>
                </c:pt>
                <c:pt idx="3">
                  <c:v>1900</c:v>
                </c:pt>
                <c:pt idx="4">
                  <c:v>690</c:v>
                </c:pt>
                <c:pt idx="5">
                  <c:v>257</c:v>
                </c:pt>
                <c:pt idx="6">
                  <c:v>122</c:v>
                </c:pt>
                <c:pt idx="7">
                  <c:v>63</c:v>
                </c:pt>
                <c:pt idx="8">
                  <c:v>48</c:v>
                </c:pt>
                <c:pt idx="9">
                  <c:v>22</c:v>
                </c:pt>
                <c:pt idx="10">
                  <c:v>20</c:v>
                </c:pt>
                <c:pt idx="11">
                  <c:v>13</c:v>
                </c:pt>
                <c:pt idx="12">
                  <c:v>11</c:v>
                </c:pt>
                <c:pt idx="13">
                  <c:v>8</c:v>
                </c:pt>
                <c:pt idx="14">
                  <c:v>7</c:v>
                </c:pt>
                <c:pt idx="1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2AD-4C11-A5FC-57D78FD72A74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Rel-5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cat>
            <c:numRef>
              <c:f>Sheet1!$B$1:$S$1</c:f>
              <c:numCache>
                <c:formatCode>General</c:formatCode>
                <c:ptCount val="18"/>
                <c:pt idx="0">
                  <c:v>1999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2007</c:v>
                </c:pt>
                <c:pt idx="9">
                  <c:v>2008</c:v>
                </c:pt>
                <c:pt idx="10">
                  <c:v>2009</c:v>
                </c:pt>
                <c:pt idx="11">
                  <c:v>2010</c:v>
                </c:pt>
                <c:pt idx="12">
                  <c:v>2011</c:v>
                </c:pt>
                <c:pt idx="13">
                  <c:v>2012</c:v>
                </c:pt>
                <c:pt idx="14">
                  <c:v>2013</c:v>
                </c:pt>
                <c:pt idx="15">
                  <c:v>2014</c:v>
                </c:pt>
                <c:pt idx="16">
                  <c:v>2015</c:v>
                </c:pt>
                <c:pt idx="17">
                  <c:v>2016</c:v>
                </c:pt>
              </c:numCache>
            </c:numRef>
          </c:cat>
          <c:val>
            <c:numRef>
              <c:f>Sheet1!$B$4:$S$4</c:f>
              <c:numCache>
                <c:formatCode>General</c:formatCode>
                <c:ptCount val="18"/>
                <c:pt idx="1">
                  <c:v>27</c:v>
                </c:pt>
                <c:pt idx="2">
                  <c:v>644</c:v>
                </c:pt>
                <c:pt idx="3">
                  <c:v>3274</c:v>
                </c:pt>
                <c:pt idx="4">
                  <c:v>2842</c:v>
                </c:pt>
                <c:pt idx="5">
                  <c:v>2162</c:v>
                </c:pt>
                <c:pt idx="6">
                  <c:v>1357</c:v>
                </c:pt>
                <c:pt idx="7">
                  <c:v>509</c:v>
                </c:pt>
                <c:pt idx="8">
                  <c:v>94</c:v>
                </c:pt>
                <c:pt idx="9">
                  <c:v>25</c:v>
                </c:pt>
                <c:pt idx="10">
                  <c:v>22</c:v>
                </c:pt>
                <c:pt idx="11">
                  <c:v>7</c:v>
                </c:pt>
                <c:pt idx="12">
                  <c:v>7</c:v>
                </c:pt>
                <c:pt idx="13">
                  <c:v>5</c:v>
                </c:pt>
                <c:pt idx="14">
                  <c:v>3</c:v>
                </c:pt>
                <c:pt idx="1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2AD-4C11-A5FC-57D78FD72A74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Rel-6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  <a:sp3d/>
          </c:spPr>
          <c:cat>
            <c:numRef>
              <c:f>Sheet1!$B$1:$S$1</c:f>
              <c:numCache>
                <c:formatCode>General</c:formatCode>
                <c:ptCount val="18"/>
                <c:pt idx="0">
                  <c:v>1999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2007</c:v>
                </c:pt>
                <c:pt idx="9">
                  <c:v>2008</c:v>
                </c:pt>
                <c:pt idx="10">
                  <c:v>2009</c:v>
                </c:pt>
                <c:pt idx="11">
                  <c:v>2010</c:v>
                </c:pt>
                <c:pt idx="12">
                  <c:v>2011</c:v>
                </c:pt>
                <c:pt idx="13">
                  <c:v>2012</c:v>
                </c:pt>
                <c:pt idx="14">
                  <c:v>2013</c:v>
                </c:pt>
                <c:pt idx="15">
                  <c:v>2014</c:v>
                </c:pt>
                <c:pt idx="16">
                  <c:v>2015</c:v>
                </c:pt>
                <c:pt idx="17">
                  <c:v>2016</c:v>
                </c:pt>
              </c:numCache>
            </c:numRef>
          </c:cat>
          <c:val>
            <c:numRef>
              <c:f>Sheet1!$B$5:$S$5</c:f>
              <c:numCache>
                <c:formatCode>General</c:formatCode>
                <c:ptCount val="18"/>
                <c:pt idx="3">
                  <c:v>172</c:v>
                </c:pt>
                <c:pt idx="4">
                  <c:v>1088</c:v>
                </c:pt>
                <c:pt idx="5">
                  <c:v>2458</c:v>
                </c:pt>
                <c:pt idx="6">
                  <c:v>3721</c:v>
                </c:pt>
                <c:pt idx="7">
                  <c:v>2074</c:v>
                </c:pt>
                <c:pt idx="8">
                  <c:v>1078</c:v>
                </c:pt>
                <c:pt idx="9">
                  <c:v>212</c:v>
                </c:pt>
                <c:pt idx="10">
                  <c:v>74</c:v>
                </c:pt>
                <c:pt idx="11">
                  <c:v>19</c:v>
                </c:pt>
                <c:pt idx="12">
                  <c:v>17</c:v>
                </c:pt>
                <c:pt idx="13">
                  <c:v>10</c:v>
                </c:pt>
                <c:pt idx="14">
                  <c:v>4</c:v>
                </c:pt>
                <c:pt idx="15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2AD-4C11-A5FC-57D78FD72A74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Rel-7</c:v>
                </c:pt>
              </c:strCache>
            </c:strRef>
          </c:tx>
          <c:spPr>
            <a:solidFill>
              <a:srgbClr val="002060"/>
            </a:solidFill>
            <a:ln>
              <a:noFill/>
            </a:ln>
            <a:effectLst/>
            <a:sp3d/>
          </c:spPr>
          <c:cat>
            <c:numRef>
              <c:f>Sheet1!$B$1:$S$1</c:f>
              <c:numCache>
                <c:formatCode>General</c:formatCode>
                <c:ptCount val="18"/>
                <c:pt idx="0">
                  <c:v>1999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2007</c:v>
                </c:pt>
                <c:pt idx="9">
                  <c:v>2008</c:v>
                </c:pt>
                <c:pt idx="10">
                  <c:v>2009</c:v>
                </c:pt>
                <c:pt idx="11">
                  <c:v>2010</c:v>
                </c:pt>
                <c:pt idx="12">
                  <c:v>2011</c:v>
                </c:pt>
                <c:pt idx="13">
                  <c:v>2012</c:v>
                </c:pt>
                <c:pt idx="14">
                  <c:v>2013</c:v>
                </c:pt>
                <c:pt idx="15">
                  <c:v>2014</c:v>
                </c:pt>
                <c:pt idx="16">
                  <c:v>2015</c:v>
                </c:pt>
                <c:pt idx="17">
                  <c:v>2016</c:v>
                </c:pt>
              </c:numCache>
            </c:numRef>
          </c:cat>
          <c:val>
            <c:numRef>
              <c:f>Sheet1!$B$6:$S$6</c:f>
              <c:numCache>
                <c:formatCode>General</c:formatCode>
                <c:ptCount val="18"/>
                <c:pt idx="4">
                  <c:v>1</c:v>
                </c:pt>
                <c:pt idx="5">
                  <c:v>20</c:v>
                </c:pt>
                <c:pt idx="6">
                  <c:v>663</c:v>
                </c:pt>
                <c:pt idx="7">
                  <c:v>2529</c:v>
                </c:pt>
                <c:pt idx="8">
                  <c:v>3132</c:v>
                </c:pt>
                <c:pt idx="9">
                  <c:v>1262</c:v>
                </c:pt>
                <c:pt idx="10">
                  <c:v>492</c:v>
                </c:pt>
                <c:pt idx="11">
                  <c:v>176</c:v>
                </c:pt>
                <c:pt idx="12">
                  <c:v>91</c:v>
                </c:pt>
                <c:pt idx="13">
                  <c:v>43</c:v>
                </c:pt>
                <c:pt idx="14">
                  <c:v>25</c:v>
                </c:pt>
                <c:pt idx="15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2AD-4C11-A5FC-57D78FD72A74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Rel-8</c:v>
                </c:pt>
              </c:strCache>
            </c:strRef>
          </c:tx>
          <c:spPr>
            <a:solidFill>
              <a:srgbClr val="FF3300"/>
            </a:solidFill>
            <a:ln>
              <a:noFill/>
            </a:ln>
            <a:effectLst/>
            <a:sp3d/>
          </c:spPr>
          <c:cat>
            <c:numRef>
              <c:f>Sheet1!$B$1:$S$1</c:f>
              <c:numCache>
                <c:formatCode>General</c:formatCode>
                <c:ptCount val="18"/>
                <c:pt idx="0">
                  <c:v>1999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2007</c:v>
                </c:pt>
                <c:pt idx="9">
                  <c:v>2008</c:v>
                </c:pt>
                <c:pt idx="10">
                  <c:v>2009</c:v>
                </c:pt>
                <c:pt idx="11">
                  <c:v>2010</c:v>
                </c:pt>
                <c:pt idx="12">
                  <c:v>2011</c:v>
                </c:pt>
                <c:pt idx="13">
                  <c:v>2012</c:v>
                </c:pt>
                <c:pt idx="14">
                  <c:v>2013</c:v>
                </c:pt>
                <c:pt idx="15">
                  <c:v>2014</c:v>
                </c:pt>
                <c:pt idx="16">
                  <c:v>2015</c:v>
                </c:pt>
                <c:pt idx="17">
                  <c:v>2016</c:v>
                </c:pt>
              </c:numCache>
            </c:numRef>
          </c:cat>
          <c:val>
            <c:numRef>
              <c:f>Sheet1!$B$7:$S$7</c:f>
              <c:numCache>
                <c:formatCode>General</c:formatCode>
                <c:ptCount val="18"/>
                <c:pt idx="7">
                  <c:v>49</c:v>
                </c:pt>
                <c:pt idx="8">
                  <c:v>777</c:v>
                </c:pt>
                <c:pt idx="9">
                  <c:v>4609</c:v>
                </c:pt>
                <c:pt idx="10">
                  <c:v>7073</c:v>
                </c:pt>
                <c:pt idx="11">
                  <c:v>2347</c:v>
                </c:pt>
                <c:pt idx="12">
                  <c:v>706</c:v>
                </c:pt>
                <c:pt idx="13">
                  <c:v>347</c:v>
                </c:pt>
                <c:pt idx="14">
                  <c:v>184</c:v>
                </c:pt>
                <c:pt idx="15">
                  <c:v>91</c:v>
                </c:pt>
                <c:pt idx="16">
                  <c:v>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82AD-4C11-A5FC-57D78FD72A74}"/>
            </c:ext>
          </c:extLst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Rel-9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  <a:sp3d/>
          </c:spPr>
          <c:cat>
            <c:numRef>
              <c:f>Sheet1!$B$1:$S$1</c:f>
              <c:numCache>
                <c:formatCode>General</c:formatCode>
                <c:ptCount val="18"/>
                <c:pt idx="0">
                  <c:v>1999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2007</c:v>
                </c:pt>
                <c:pt idx="9">
                  <c:v>2008</c:v>
                </c:pt>
                <c:pt idx="10">
                  <c:v>2009</c:v>
                </c:pt>
                <c:pt idx="11">
                  <c:v>2010</c:v>
                </c:pt>
                <c:pt idx="12">
                  <c:v>2011</c:v>
                </c:pt>
                <c:pt idx="13">
                  <c:v>2012</c:v>
                </c:pt>
                <c:pt idx="14">
                  <c:v>2013</c:v>
                </c:pt>
                <c:pt idx="15">
                  <c:v>2014</c:v>
                </c:pt>
                <c:pt idx="16">
                  <c:v>2015</c:v>
                </c:pt>
                <c:pt idx="17">
                  <c:v>2016</c:v>
                </c:pt>
              </c:numCache>
            </c:numRef>
          </c:cat>
          <c:val>
            <c:numRef>
              <c:f>Sheet1!$B$8:$S$8</c:f>
              <c:numCache>
                <c:formatCode>General</c:formatCode>
                <c:ptCount val="18"/>
                <c:pt idx="9">
                  <c:v>49</c:v>
                </c:pt>
                <c:pt idx="10">
                  <c:v>2918</c:v>
                </c:pt>
                <c:pt idx="11">
                  <c:v>4991</c:v>
                </c:pt>
                <c:pt idx="12">
                  <c:v>3252</c:v>
                </c:pt>
                <c:pt idx="13">
                  <c:v>1366</c:v>
                </c:pt>
                <c:pt idx="14">
                  <c:v>376</c:v>
                </c:pt>
                <c:pt idx="15">
                  <c:v>165</c:v>
                </c:pt>
                <c:pt idx="16">
                  <c:v>70</c:v>
                </c:pt>
                <c:pt idx="17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2AD-4C11-A5FC-57D78FD72A74}"/>
            </c:ext>
          </c:extLst>
        </c:ser>
        <c:ser>
          <c:idx val="7"/>
          <c:order val="7"/>
          <c:tx>
            <c:strRef>
              <c:f>Sheet1!$A$9</c:f>
              <c:strCache>
                <c:ptCount val="1"/>
                <c:pt idx="0">
                  <c:v>Rel-10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  <a:sp3d/>
          </c:spPr>
          <c:cat>
            <c:numRef>
              <c:f>Sheet1!$B$1:$S$1</c:f>
              <c:numCache>
                <c:formatCode>General</c:formatCode>
                <c:ptCount val="18"/>
                <c:pt idx="0">
                  <c:v>1999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2007</c:v>
                </c:pt>
                <c:pt idx="9">
                  <c:v>2008</c:v>
                </c:pt>
                <c:pt idx="10">
                  <c:v>2009</c:v>
                </c:pt>
                <c:pt idx="11">
                  <c:v>2010</c:v>
                </c:pt>
                <c:pt idx="12">
                  <c:v>2011</c:v>
                </c:pt>
                <c:pt idx="13">
                  <c:v>2012</c:v>
                </c:pt>
                <c:pt idx="14">
                  <c:v>2013</c:v>
                </c:pt>
                <c:pt idx="15">
                  <c:v>2014</c:v>
                </c:pt>
                <c:pt idx="16">
                  <c:v>2015</c:v>
                </c:pt>
                <c:pt idx="17">
                  <c:v>2016</c:v>
                </c:pt>
              </c:numCache>
            </c:numRef>
          </c:cat>
          <c:val>
            <c:numRef>
              <c:f>Sheet1!$B$9:$S$9</c:f>
              <c:numCache>
                <c:formatCode>General</c:formatCode>
                <c:ptCount val="18"/>
                <c:pt idx="10">
                  <c:v>47</c:v>
                </c:pt>
                <c:pt idx="11">
                  <c:v>1722</c:v>
                </c:pt>
                <c:pt idx="12">
                  <c:v>3800</c:v>
                </c:pt>
                <c:pt idx="13">
                  <c:v>3103</c:v>
                </c:pt>
                <c:pt idx="14">
                  <c:v>1636</c:v>
                </c:pt>
                <c:pt idx="15">
                  <c:v>584</c:v>
                </c:pt>
                <c:pt idx="16">
                  <c:v>267</c:v>
                </c:pt>
                <c:pt idx="17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82AD-4C11-A5FC-57D78FD72A74}"/>
            </c:ext>
          </c:extLst>
        </c:ser>
        <c:ser>
          <c:idx val="8"/>
          <c:order val="8"/>
          <c:tx>
            <c:strRef>
              <c:f>Sheet1!$A$10</c:f>
              <c:strCache>
                <c:ptCount val="1"/>
                <c:pt idx="0">
                  <c:v>Rel-11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  <a:sp3d/>
          </c:spPr>
          <c:cat>
            <c:numRef>
              <c:f>Sheet1!$B$1:$S$1</c:f>
              <c:numCache>
                <c:formatCode>General</c:formatCode>
                <c:ptCount val="18"/>
                <c:pt idx="0">
                  <c:v>1999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2007</c:v>
                </c:pt>
                <c:pt idx="9">
                  <c:v>2008</c:v>
                </c:pt>
                <c:pt idx="10">
                  <c:v>2009</c:v>
                </c:pt>
                <c:pt idx="11">
                  <c:v>2010</c:v>
                </c:pt>
                <c:pt idx="12">
                  <c:v>2011</c:v>
                </c:pt>
                <c:pt idx="13">
                  <c:v>2012</c:v>
                </c:pt>
                <c:pt idx="14">
                  <c:v>2013</c:v>
                </c:pt>
                <c:pt idx="15">
                  <c:v>2014</c:v>
                </c:pt>
                <c:pt idx="16">
                  <c:v>2015</c:v>
                </c:pt>
                <c:pt idx="17">
                  <c:v>2016</c:v>
                </c:pt>
              </c:numCache>
            </c:numRef>
          </c:cat>
          <c:val>
            <c:numRef>
              <c:f>Sheet1!$B$10:$S$10</c:f>
              <c:numCache>
                <c:formatCode>General</c:formatCode>
                <c:ptCount val="18"/>
                <c:pt idx="11">
                  <c:v>32</c:v>
                </c:pt>
                <c:pt idx="12">
                  <c:v>1152</c:v>
                </c:pt>
                <c:pt idx="13">
                  <c:v>4178</c:v>
                </c:pt>
                <c:pt idx="14">
                  <c:v>3525</c:v>
                </c:pt>
                <c:pt idx="15">
                  <c:v>2186</c:v>
                </c:pt>
                <c:pt idx="16">
                  <c:v>622</c:v>
                </c:pt>
                <c:pt idx="17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2AD-4C11-A5FC-57D78FD72A74}"/>
            </c:ext>
          </c:extLst>
        </c:ser>
        <c:ser>
          <c:idx val="9"/>
          <c:order val="9"/>
          <c:tx>
            <c:strRef>
              <c:f>Sheet1!$A$11</c:f>
              <c:strCache>
                <c:ptCount val="1"/>
                <c:pt idx="0">
                  <c:v>Rel-12</c:v>
                </c:pt>
              </c:strCache>
            </c:strRef>
          </c:tx>
          <c:spPr>
            <a:solidFill>
              <a:srgbClr val="FFC000">
                <a:alpha val="65000"/>
              </a:srgbClr>
            </a:solidFill>
            <a:ln>
              <a:noFill/>
            </a:ln>
            <a:effectLst/>
            <a:sp3d/>
          </c:spPr>
          <c:cat>
            <c:numRef>
              <c:f>Sheet1!$B$1:$S$1</c:f>
              <c:numCache>
                <c:formatCode>General</c:formatCode>
                <c:ptCount val="18"/>
                <c:pt idx="0">
                  <c:v>1999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2007</c:v>
                </c:pt>
                <c:pt idx="9">
                  <c:v>2008</c:v>
                </c:pt>
                <c:pt idx="10">
                  <c:v>2009</c:v>
                </c:pt>
                <c:pt idx="11">
                  <c:v>2010</c:v>
                </c:pt>
                <c:pt idx="12">
                  <c:v>2011</c:v>
                </c:pt>
                <c:pt idx="13">
                  <c:v>2012</c:v>
                </c:pt>
                <c:pt idx="14">
                  <c:v>2013</c:v>
                </c:pt>
                <c:pt idx="15">
                  <c:v>2014</c:v>
                </c:pt>
                <c:pt idx="16">
                  <c:v>2015</c:v>
                </c:pt>
                <c:pt idx="17">
                  <c:v>2016</c:v>
                </c:pt>
              </c:numCache>
            </c:numRef>
          </c:cat>
          <c:val>
            <c:numRef>
              <c:f>Sheet1!$B$11:$S$11</c:f>
              <c:numCache>
                <c:formatCode>General</c:formatCode>
                <c:ptCount val="18"/>
                <c:pt idx="12">
                  <c:v>6</c:v>
                </c:pt>
                <c:pt idx="13">
                  <c:v>102</c:v>
                </c:pt>
                <c:pt idx="14">
                  <c:v>2254</c:v>
                </c:pt>
                <c:pt idx="15">
                  <c:v>5181</c:v>
                </c:pt>
                <c:pt idx="16">
                  <c:v>4287</c:v>
                </c:pt>
                <c:pt idx="17">
                  <c:v>111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82AD-4C11-A5FC-57D78FD72A74}"/>
            </c:ext>
          </c:extLst>
        </c:ser>
        <c:ser>
          <c:idx val="10"/>
          <c:order val="10"/>
          <c:tx>
            <c:strRef>
              <c:f>Sheet1!$A$12</c:f>
              <c:strCache>
                <c:ptCount val="1"/>
                <c:pt idx="0">
                  <c:v>Rel-13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  <a:sp3d/>
          </c:spPr>
          <c:cat>
            <c:numRef>
              <c:f>Sheet1!$B$1:$S$1</c:f>
              <c:numCache>
                <c:formatCode>General</c:formatCode>
                <c:ptCount val="18"/>
                <c:pt idx="0">
                  <c:v>1999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2007</c:v>
                </c:pt>
                <c:pt idx="9">
                  <c:v>2008</c:v>
                </c:pt>
                <c:pt idx="10">
                  <c:v>2009</c:v>
                </c:pt>
                <c:pt idx="11">
                  <c:v>2010</c:v>
                </c:pt>
                <c:pt idx="12">
                  <c:v>2011</c:v>
                </c:pt>
                <c:pt idx="13">
                  <c:v>2012</c:v>
                </c:pt>
                <c:pt idx="14">
                  <c:v>2013</c:v>
                </c:pt>
                <c:pt idx="15">
                  <c:v>2014</c:v>
                </c:pt>
                <c:pt idx="16">
                  <c:v>2015</c:v>
                </c:pt>
                <c:pt idx="17">
                  <c:v>2016</c:v>
                </c:pt>
              </c:numCache>
            </c:numRef>
          </c:cat>
          <c:val>
            <c:numRef>
              <c:f>Sheet1!$B$12:$S$12</c:f>
              <c:numCache>
                <c:formatCode>General</c:formatCode>
                <c:ptCount val="18"/>
                <c:pt idx="14">
                  <c:v>8</c:v>
                </c:pt>
                <c:pt idx="15">
                  <c:v>200</c:v>
                </c:pt>
                <c:pt idx="16">
                  <c:v>2648</c:v>
                </c:pt>
                <c:pt idx="17">
                  <c:v>1070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82AD-4C11-A5FC-57D78FD72A74}"/>
            </c:ext>
          </c:extLst>
        </c:ser>
        <c:ser>
          <c:idx val="11"/>
          <c:order val="11"/>
          <c:tx>
            <c:strRef>
              <c:f>Sheet1!$A$13</c:f>
              <c:strCache>
                <c:ptCount val="1"/>
                <c:pt idx="0">
                  <c:v>Rel-14</c:v>
                </c:pt>
              </c:strCache>
            </c:strRef>
          </c:tx>
          <c:spPr>
            <a:solidFill>
              <a:srgbClr val="72732F"/>
            </a:solidFill>
            <a:ln>
              <a:noFill/>
            </a:ln>
            <a:effectLst/>
            <a:sp3d/>
          </c:spPr>
          <c:cat>
            <c:numRef>
              <c:f>Sheet1!$B$1:$S$1</c:f>
              <c:numCache>
                <c:formatCode>General</c:formatCode>
                <c:ptCount val="18"/>
                <c:pt idx="0">
                  <c:v>1999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2007</c:v>
                </c:pt>
                <c:pt idx="9">
                  <c:v>2008</c:v>
                </c:pt>
                <c:pt idx="10">
                  <c:v>2009</c:v>
                </c:pt>
                <c:pt idx="11">
                  <c:v>2010</c:v>
                </c:pt>
                <c:pt idx="12">
                  <c:v>2011</c:v>
                </c:pt>
                <c:pt idx="13">
                  <c:v>2012</c:v>
                </c:pt>
                <c:pt idx="14">
                  <c:v>2013</c:v>
                </c:pt>
                <c:pt idx="15">
                  <c:v>2014</c:v>
                </c:pt>
                <c:pt idx="16">
                  <c:v>2015</c:v>
                </c:pt>
                <c:pt idx="17">
                  <c:v>2016</c:v>
                </c:pt>
              </c:numCache>
            </c:numRef>
          </c:cat>
          <c:val>
            <c:numRef>
              <c:f>Sheet1!$B$13:$S$13</c:f>
              <c:numCache>
                <c:formatCode>General</c:formatCode>
                <c:ptCount val="18"/>
                <c:pt idx="16">
                  <c:v>24</c:v>
                </c:pt>
                <c:pt idx="17">
                  <c:v>3110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82AD-4C11-A5FC-57D78FD72A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3501744"/>
        <c:axId val="323463000"/>
        <c:axId val="323534440"/>
      </c:area3DChart>
      <c:catAx>
        <c:axId val="32350174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323463000"/>
        <c:crosses val="autoZero"/>
        <c:auto val="1"/>
        <c:lblAlgn val="ctr"/>
        <c:lblOffset val="100"/>
        <c:noMultiLvlLbl val="0"/>
      </c:catAx>
      <c:valAx>
        <c:axId val="3234630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323501744"/>
        <c:crosses val="autoZero"/>
        <c:crossBetween val="midCat"/>
      </c:valAx>
      <c:serAx>
        <c:axId val="323534440"/>
        <c:scaling>
          <c:orientation val="minMax"/>
        </c:scaling>
        <c:delete val="1"/>
        <c:axPos val="b"/>
        <c:majorTickMark val="out"/>
        <c:minorTickMark val="none"/>
        <c:tickLblPos val="none"/>
        <c:crossAx val="323463000"/>
        <c:crosses val="autoZero"/>
      </c:serAx>
      <c:spPr>
        <a:solidFill>
          <a:schemeClr val="lt1"/>
        </a:solidFill>
        <a:ln>
          <a:noFill/>
        </a:ln>
        <a:effectLst/>
      </c:spPr>
    </c:plotArea>
    <c:plotVisOnly val="1"/>
    <c:dispBlanksAs val="zero"/>
    <c:showDLblsOverMax val="0"/>
  </c:chart>
  <c:spPr>
    <a:solidFill>
      <a:schemeClr val="lt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sv-S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2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emf"/><Relationship Id="rId1" Type="http://schemas.openxmlformats.org/officeDocument/2006/relationships/image" Target="../media/image30.emf"/><Relationship Id="rId5" Type="http://schemas.openxmlformats.org/officeDocument/2006/relationships/image" Target="../media/image34.emf"/><Relationship Id="rId4" Type="http://schemas.openxmlformats.org/officeDocument/2006/relationships/image" Target="../media/image33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image" Target="../media/image4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825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algn="r"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DD308DCE-94E1-4F5D-9CCB-098EFF1E24D4}" type="datetime1">
              <a:rPr lang="en-US"/>
              <a:pPr>
                <a:defRPr/>
              </a:pPr>
              <a:t>11/30/2016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825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algn="r" defTabSz="92233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5EB0215-DA2E-48D4-B0F7-8E0E136C005F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540398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algn="r"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78545A18-7AFF-4D53-83E6-7025F7FBFA4F}" type="datetime1">
              <a:rPr lang="en-US"/>
              <a:pPr>
                <a:defRPr/>
              </a:pPr>
              <a:t>11/30/2016</a:t>
            </a:fld>
            <a:endParaRPr lang="en-US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2488" y="742950"/>
            <a:ext cx="4964112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9000" y="4716463"/>
            <a:ext cx="4891088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25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algn="r" defTabSz="92233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08A66CC7-0B6F-48DC-8389-1906849A60F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52475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5D03041-984B-46FE-8443-073E2933E7DC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2488" y="742950"/>
            <a:ext cx="4965700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7413" y="4718050"/>
            <a:ext cx="4894262" cy="44656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588376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068951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64583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578782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EC970F2-D67F-4637-AA6A-B978D75AC8D1}" type="slidenum">
              <a:rPr lang="en-GB" altLang="en-US" sz="1200" smtClean="0">
                <a:latin typeface="Times New Roman" panose="02020603050405020304" pitchFamily="18" charset="0"/>
              </a:rPr>
              <a:pPr/>
              <a:t>33</a:t>
            </a:fld>
            <a:endParaRPr lang="en-GB" altLang="en-US" sz="12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76381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759945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621067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741383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62A4A67-3A78-470D-BD2A-71F93F45A308}" type="slidenum">
              <a:rPr lang="en-GB" altLang="en-US" sz="1200" smtClean="0">
                <a:latin typeface="Times New Roman" panose="02020603050405020304" pitchFamily="18" charset="0"/>
              </a:rPr>
              <a:pPr/>
              <a:t>38</a:t>
            </a:fld>
            <a:endParaRPr lang="en-GB" altLang="en-US" sz="12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27878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620331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516976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4654A31-8889-4442-A7D6-D163A2527AC6}" type="slidenum">
              <a:rPr lang="en-GB" altLang="en-US" sz="1200" smtClean="0">
                <a:latin typeface="Times New Roman" panose="02020603050405020304" pitchFamily="18" charset="0"/>
              </a:rPr>
              <a:pPr/>
              <a:t>5</a:t>
            </a:fld>
            <a:endParaRPr lang="en-GB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2488" y="742950"/>
            <a:ext cx="4965700" cy="3725863"/>
          </a:xfrm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7413" y="4718050"/>
            <a:ext cx="4894262" cy="44656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303912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773621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6723762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4777856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745767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E4D5547-3CFE-47AF-85F5-A80B6156331E}" type="slidenum">
              <a:rPr lang="en-GB" altLang="en-US" sz="1200" smtClean="0">
                <a:latin typeface="Times New Roman" panose="02020603050405020304" pitchFamily="18" charset="0"/>
              </a:rPr>
              <a:pPr/>
              <a:t>7</a:t>
            </a:fld>
            <a:endParaRPr lang="en-GB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2488" y="742950"/>
            <a:ext cx="4965700" cy="3725863"/>
          </a:xfrm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7413" y="4718050"/>
            <a:ext cx="4894262" cy="44656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307006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62A4A67-3A78-470D-BD2A-71F93F45A308}" type="slidenum">
              <a:rPr lang="en-GB" altLang="en-US" sz="1200" smtClean="0">
                <a:latin typeface="Times New Roman" panose="02020603050405020304" pitchFamily="18" charset="0"/>
              </a:rPr>
              <a:pPr/>
              <a:t>8</a:t>
            </a:fld>
            <a:endParaRPr lang="en-GB" altLang="en-US" sz="12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90657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475922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EF144FA-DC68-4CC7-841B-58D76295F183}" type="slidenum">
              <a:rPr lang="en-GB" altLang="en-US" sz="1200" smtClean="0">
                <a:latin typeface="Times New Roman" panose="02020603050405020304" pitchFamily="18" charset="0"/>
              </a:rPr>
              <a:pPr/>
              <a:t>24</a:t>
            </a:fld>
            <a:endParaRPr lang="en-GB" altLang="en-US" sz="12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5964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CE50D61-E429-45F7-A6BD-AD14123FFAB9}" type="slidenum">
              <a:rPr lang="en-GB" altLang="en-US" sz="1200" smtClean="0">
                <a:latin typeface="Times New Roman" panose="02020603050405020304" pitchFamily="18" charset="0"/>
              </a:rPr>
              <a:pPr/>
              <a:t>25</a:t>
            </a:fld>
            <a:endParaRPr lang="en-GB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2488" y="742950"/>
            <a:ext cx="4965700" cy="3725863"/>
          </a:xfrm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7413" y="4718050"/>
            <a:ext cx="4894262" cy="44656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299379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16EA284D-ACAA-4D76-B599-3D8F20389FB1}" type="slidenum">
              <a:rPr lang="en-GB" altLang="en-US" smtClean="0"/>
              <a:pPr>
                <a:spcBef>
                  <a:spcPct val="0"/>
                </a:spcBef>
              </a:pPr>
              <a:t>26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50519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065451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04070934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9830511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88230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E0C5A069-F6B7-44E0-92A9-937F77ACD37B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46288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228600"/>
            <a:ext cx="6834188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85775" y="1454150"/>
            <a:ext cx="8388350" cy="4830763"/>
          </a:xfrm>
        </p:spPr>
        <p:txBody>
          <a:bodyPr/>
          <a:lstStyle/>
          <a:p>
            <a:pPr lvl="0"/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43848540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/>
            </a:lvl1pPr>
          </a:lstStyle>
          <a:p>
            <a:pPr algn="ctr">
              <a:defRPr/>
            </a:pPr>
            <a:endParaRPr lang="en-GB" sz="1100" b="1" dirty="0">
              <a:cs typeface="+mn-cs"/>
            </a:endParaRPr>
          </a:p>
        </p:txBody>
      </p:sp>
      <p:sp>
        <p:nvSpPr>
          <p:cNvPr id="1027" name="AutoShape 14"/>
          <p:cNvSpPr>
            <a:spLocks noChangeArrowheads="1"/>
          </p:cNvSpPr>
          <p:nvPr userDrawn="1"/>
        </p:nvSpPr>
        <p:spPr bwMode="auto">
          <a:xfrm>
            <a:off x="590550" y="6540138"/>
            <a:ext cx="6515780" cy="136888"/>
          </a:xfrm>
          <a:prstGeom prst="homePlate">
            <a:avLst>
              <a:gd name="adj" fmla="val 91569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 userDrawn="1"/>
        </p:nvSpPr>
        <p:spPr>
          <a:xfrm>
            <a:off x="590550" y="6540138"/>
            <a:ext cx="6515780" cy="136888"/>
          </a:xfrm>
          <a:prstGeom prst="rect">
            <a:avLst/>
          </a:prstGeom>
          <a:noFill/>
        </p:spPr>
        <p:txBody>
          <a:bodyPr anchor="ctr"/>
          <a:lstStyle/>
          <a:p>
            <a:pPr>
              <a:defRPr/>
            </a:pPr>
            <a:r>
              <a:rPr lang="nb-NO" b="1" spc="300" dirty="0"/>
              <a:t>NSM conference Bonn 6-7 December 2016 – 3GPP SA5 perspective</a:t>
            </a:r>
          </a:p>
        </p:txBody>
      </p:sp>
      <p:sp>
        <p:nvSpPr>
          <p:cNvPr id="1032" name="Oval 11"/>
          <p:cNvSpPr>
            <a:spLocks noChangeArrowheads="1"/>
          </p:cNvSpPr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BDEF9358-259A-484F-82BF-8058A80EB7D9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3" name="Rectangle 15"/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4" name="Rectangle 16"/>
          <p:cNvSpPr>
            <a:spLocks noChangeArrowheads="1"/>
          </p:cNvSpPr>
          <p:nvPr userDrawn="1"/>
        </p:nvSpPr>
        <p:spPr bwMode="auto">
          <a:xfrm>
            <a:off x="7439025" y="6461125"/>
            <a:ext cx="8239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2016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27" r:id="rId1"/>
    <p:sldLayoutId id="2147486328" r:id="rId2"/>
    <p:sldLayoutId id="2147486329" r:id="rId3"/>
    <p:sldLayoutId id="2147486331" r:id="rId4"/>
    <p:sldLayoutId id="2147486330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0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2.jpeg"/><Relationship Id="rId4" Type="http://schemas.openxmlformats.org/officeDocument/2006/relationships/hyperlink" Target="mailto:contact@3gpp.org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19.jpeg"/><Relationship Id="rId18" Type="http://schemas.openxmlformats.org/officeDocument/2006/relationships/image" Target="../media/image24.jpeg"/><Relationship Id="rId3" Type="http://schemas.openxmlformats.org/officeDocument/2006/relationships/image" Target="../media/image2.jpeg"/><Relationship Id="rId21" Type="http://schemas.openxmlformats.org/officeDocument/2006/relationships/image" Target="../media/image27.jpeg"/><Relationship Id="rId7" Type="http://schemas.openxmlformats.org/officeDocument/2006/relationships/image" Target="../media/image15.wmf"/><Relationship Id="rId12" Type="http://schemas.openxmlformats.org/officeDocument/2006/relationships/image" Target="../media/image18.png"/><Relationship Id="rId17" Type="http://schemas.openxmlformats.org/officeDocument/2006/relationships/image" Target="../media/image23.jpe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22.jpeg"/><Relationship Id="rId20" Type="http://schemas.openxmlformats.org/officeDocument/2006/relationships/image" Target="../media/image26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11" Type="http://schemas.openxmlformats.org/officeDocument/2006/relationships/hyperlink" Target="http://www.ieee.org/portal/site/iportals?WT.mc_id=ft_home" TargetMode="External"/><Relationship Id="rId5" Type="http://schemas.openxmlformats.org/officeDocument/2006/relationships/hyperlink" Target="http://www.openmobilealliance.org/" TargetMode="External"/><Relationship Id="rId15" Type="http://schemas.openxmlformats.org/officeDocument/2006/relationships/image" Target="../media/image21.jpeg"/><Relationship Id="rId23" Type="http://schemas.openxmlformats.org/officeDocument/2006/relationships/image" Target="../media/image29.jpeg"/><Relationship Id="rId10" Type="http://schemas.openxmlformats.org/officeDocument/2006/relationships/image" Target="../media/image17.jpeg"/><Relationship Id="rId19" Type="http://schemas.openxmlformats.org/officeDocument/2006/relationships/image" Target="../media/image25.png"/><Relationship Id="rId4" Type="http://schemas.openxmlformats.org/officeDocument/2006/relationships/image" Target="../media/image13.png"/><Relationship Id="rId9" Type="http://schemas.openxmlformats.org/officeDocument/2006/relationships/hyperlink" Target="http://images.google.co.jp/imgres?imgurl=http://www.interlinknetworks.com/graphics/WIFI_Alliance_Logo.gif&amp;imgrefurl=http://www.interlinknetworks.com/partners/a4-4.htm&amp;h=100&amp;w=119&amp;sz=2&amp;tbnid=6UGOnGAl1PAJ:&amp;tbnh=69&amp;tbnw=83&amp;hl=ja&amp;start=6&amp;prev=/images?q=WiFi+alliance+logo&amp;hl=ja&amp;lr=&amp;rls=GGLD,GGLD:2004-28,GGLD:en&amp;sa=N" TargetMode="External"/><Relationship Id="rId14" Type="http://schemas.openxmlformats.org/officeDocument/2006/relationships/image" Target="../media/image20.png"/><Relationship Id="rId22" Type="http://schemas.openxmlformats.org/officeDocument/2006/relationships/image" Target="../media/image28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3gpp.org/SA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e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34.emf"/><Relationship Id="rId3" Type="http://schemas.openxmlformats.org/officeDocument/2006/relationships/notesSlide" Target="../notesSlides/notesSlide13.xml"/><Relationship Id="rId7" Type="http://schemas.openxmlformats.org/officeDocument/2006/relationships/oleObject" Target="../embeddings/oleObject4.bin"/><Relationship Id="rId12" Type="http://schemas.openxmlformats.org/officeDocument/2006/relationships/image" Target="../media/image31.emf"/><Relationship Id="rId1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3.e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36.wmf"/><Relationship Id="rId11" Type="http://schemas.openxmlformats.org/officeDocument/2006/relationships/oleObject" Target="../embeddings/oleObject5.bin"/><Relationship Id="rId5" Type="http://schemas.openxmlformats.org/officeDocument/2006/relationships/image" Target="../media/image35.wmf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38.jpeg"/><Relationship Id="rId4" Type="http://schemas.openxmlformats.org/officeDocument/2006/relationships/image" Target="../media/image2.jpeg"/><Relationship Id="rId9" Type="http://schemas.openxmlformats.org/officeDocument/2006/relationships/image" Target="../media/image37.png"/><Relationship Id="rId14" Type="http://schemas.openxmlformats.org/officeDocument/2006/relationships/image" Target="../media/image32.emf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emf"/><Relationship Id="rId3" Type="http://schemas.openxmlformats.org/officeDocument/2006/relationships/notesSlide" Target="../notesSlides/notesSlide17.xml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2.e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2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sa/WG5_TM/" TargetMode="External"/><Relationship Id="rId3" Type="http://schemas.openxmlformats.org/officeDocument/2006/relationships/hyperlink" Target="https://portal.3gpp.org/" TargetMode="External"/><Relationship Id="rId7" Type="http://schemas.openxmlformats.org/officeDocument/2006/relationships/hyperlink" Target="http://www.3gpp.org/ftp/Specs/archive/28_series/" TargetMode="External"/><Relationship Id="rId12" Type="http://schemas.openxmlformats.org/officeDocument/2006/relationships/image" Target="../media/image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3gpp.org/ftp/Specs/archive/32_series/" TargetMode="External"/><Relationship Id="rId11" Type="http://schemas.openxmlformats.org/officeDocument/2006/relationships/hyperlink" Target="http://list.etsi.org/3gpp_tsg_sa_wg5_charging.html" TargetMode="External"/><Relationship Id="rId5" Type="http://schemas.openxmlformats.org/officeDocument/2006/relationships/hyperlink" Target="http://www.3gpp.org/ftp/Specs/html-info/TSG-WG--S5.htm" TargetMode="External"/><Relationship Id="rId10" Type="http://schemas.openxmlformats.org/officeDocument/2006/relationships/hyperlink" Target="http://list.etsi.org/3gpp_tsg_sa_wg5_oam.html" TargetMode="External"/><Relationship Id="rId4" Type="http://schemas.openxmlformats.org/officeDocument/2006/relationships/hyperlink" Target="http://www.3gpp.org/Specifications-groups/sa-plenary/56-sa5-telecom-management" TargetMode="External"/><Relationship Id="rId9" Type="http://schemas.openxmlformats.org/officeDocument/2006/relationships/hyperlink" Target="http://list.etsi.org/3gpp_tsg_sa_wg5.html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58813" y="1697038"/>
            <a:ext cx="7772400" cy="203835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800" b="1" dirty="0"/>
              <a:t>3GPP management standards for future networks</a:t>
            </a:r>
            <a:br>
              <a:rPr lang="en-US" sz="4800" b="1" dirty="0"/>
            </a:br>
            <a:r>
              <a:rPr lang="en-US" sz="4800" b="1" dirty="0"/>
              <a:t>  </a:t>
            </a:r>
            <a:r>
              <a:rPr lang="en-US" sz="3100" b="1" dirty="0"/>
              <a:t>Thomas Tovinger, 3GPP SA5 chair</a:t>
            </a:r>
            <a:r>
              <a:rPr lang="en-US" dirty="0"/>
              <a:t>	</a:t>
            </a: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1271016" y="5064697"/>
            <a:ext cx="6400800" cy="12255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dirty="0"/>
              <a:t>Future Network &amp; Service management conference at Deutsche Telecom</a:t>
            </a:r>
          </a:p>
          <a:p>
            <a:pPr>
              <a:lnSpc>
                <a:spcPct val="80000"/>
              </a:lnSpc>
            </a:pPr>
            <a:r>
              <a:rPr lang="en-US" altLang="en-US" dirty="0"/>
              <a:t>Bonn, 6-7 December 2016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/>
          </p:cNvSpPr>
          <p:nvPr>
            <p:ph type="body" idx="1"/>
          </p:nvPr>
        </p:nvSpPr>
        <p:spPr>
          <a:xfrm>
            <a:off x="231775" y="1090613"/>
            <a:ext cx="3859213" cy="5159375"/>
          </a:xfrm>
          <a:noFill/>
        </p:spPr>
        <p:txBody>
          <a:bodyPr/>
          <a:lstStyle/>
          <a:p>
            <a:r>
              <a:rPr lang="en-GB" altLang="en-US" sz="1800" dirty="0"/>
              <a:t>Use Cases of SON for AAS</a:t>
            </a:r>
            <a:endParaRPr lang="en-US" altLang="en-US" sz="1800" dirty="0"/>
          </a:p>
          <a:p>
            <a:pPr marL="627063" lvl="1" indent="-169863">
              <a:spcBef>
                <a:spcPct val="0"/>
              </a:spcBef>
              <a:buFont typeface="Calibri" panose="020F0502020204030204" pitchFamily="34" charset="0"/>
              <a:buAutoNum type="arabicPeriod"/>
            </a:pPr>
            <a:r>
              <a:rPr lang="en-GB" altLang="en-US" sz="1600" dirty="0"/>
              <a:t>Cell Splitting</a:t>
            </a:r>
          </a:p>
          <a:p>
            <a:pPr marL="627063" lvl="2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GB" altLang="en-US" sz="1400" dirty="0"/>
              <a:t>(triggering, mgmt of new cell, </a:t>
            </a:r>
            <a:r>
              <a:rPr lang="en-US" altLang="zh-CN" sz="1400" dirty="0">
                <a:ea typeface="SimSun" panose="02010600030101010101" pitchFamily="2" charset="-122"/>
              </a:rPr>
              <a:t>Cov&amp;Cap </a:t>
            </a:r>
            <a:r>
              <a:rPr lang="en-GB" altLang="en-US" sz="1400" dirty="0"/>
              <a:t>planning)</a:t>
            </a:r>
          </a:p>
          <a:p>
            <a:pPr marL="627063" lvl="1" indent="-169863">
              <a:buFont typeface="Calibri" panose="020F0502020204030204" pitchFamily="34" charset="0"/>
              <a:buAutoNum type="arabicPeriod"/>
            </a:pPr>
            <a:endParaRPr lang="en-GB" altLang="en-US" sz="1400" dirty="0"/>
          </a:p>
          <a:p>
            <a:pPr marL="627063" lvl="1" indent="-169863">
              <a:buFont typeface="Calibri" panose="020F0502020204030204" pitchFamily="34" charset="0"/>
              <a:buAutoNum type="arabicPeriod"/>
            </a:pPr>
            <a:endParaRPr lang="en-GB" altLang="en-US" sz="1400" dirty="0"/>
          </a:p>
          <a:p>
            <a:pPr marL="627063" lvl="1" indent="-169863">
              <a:buFont typeface="Calibri" panose="020F0502020204030204" pitchFamily="34" charset="0"/>
              <a:buAutoNum type="arabicPeriod"/>
            </a:pPr>
            <a:endParaRPr lang="en-GB" altLang="en-US" sz="1400" dirty="0"/>
          </a:p>
          <a:p>
            <a:pPr marL="627063" lvl="1" indent="-169863">
              <a:buFont typeface="Calibri" panose="020F0502020204030204" pitchFamily="34" charset="0"/>
              <a:buAutoNum type="arabicPeriod"/>
            </a:pPr>
            <a:endParaRPr lang="en-GB" altLang="en-US" sz="1400" dirty="0"/>
          </a:p>
          <a:p>
            <a:pPr marL="627063" lvl="1" indent="-169863">
              <a:buFont typeface="Calibri" panose="020F0502020204030204" pitchFamily="34" charset="0"/>
              <a:buAutoNum type="arabicPeriod"/>
            </a:pPr>
            <a:endParaRPr lang="en-GB" altLang="en-US" sz="1400" dirty="0"/>
          </a:p>
          <a:p>
            <a:pPr marL="627063" lvl="1" indent="-169863">
              <a:spcBef>
                <a:spcPct val="0"/>
              </a:spcBef>
              <a:buFont typeface="Calibri" panose="020F0502020204030204" pitchFamily="34" charset="0"/>
              <a:buAutoNum type="arabicPeriod"/>
            </a:pPr>
            <a:r>
              <a:rPr lang="en-GB" altLang="en-US" sz="1600" dirty="0"/>
              <a:t>Cell Merging</a:t>
            </a:r>
          </a:p>
          <a:p>
            <a:pPr marL="627063" lvl="2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GB" altLang="en-US" sz="1400" dirty="0"/>
              <a:t>(triggering, mgmt of new cell)</a:t>
            </a:r>
          </a:p>
          <a:p>
            <a:pPr marL="627063" lvl="1" indent="-169863">
              <a:buFont typeface="Calibri" panose="020F0502020204030204" pitchFamily="34" charset="0"/>
              <a:buAutoNum type="arabicPeriod"/>
            </a:pPr>
            <a:endParaRPr lang="en-GB" altLang="en-US" sz="1600" dirty="0"/>
          </a:p>
          <a:p>
            <a:pPr marL="627063" lvl="1" indent="-169863">
              <a:buFont typeface="Calibri" panose="020F0502020204030204" pitchFamily="34" charset="0"/>
              <a:buAutoNum type="arabicPeriod"/>
            </a:pPr>
            <a:endParaRPr lang="en-GB" altLang="en-US" sz="1400" dirty="0"/>
          </a:p>
          <a:p>
            <a:pPr marL="627063" lvl="1" indent="-169863">
              <a:buFont typeface="Calibri" panose="020F0502020204030204" pitchFamily="34" charset="0"/>
              <a:buAutoNum type="arabicPeriod"/>
            </a:pPr>
            <a:endParaRPr lang="en-GB" altLang="en-US" sz="1400" dirty="0"/>
          </a:p>
          <a:p>
            <a:pPr marL="627063" lvl="1" indent="-169863">
              <a:spcBef>
                <a:spcPct val="0"/>
              </a:spcBef>
              <a:buFont typeface="Calibri" panose="020F0502020204030204" pitchFamily="34" charset="0"/>
              <a:buAutoNum type="arabicPeriod"/>
            </a:pPr>
            <a:r>
              <a:rPr lang="en-GB" altLang="en-US" sz="1600" dirty="0"/>
              <a:t>Cell Shaping</a:t>
            </a:r>
          </a:p>
          <a:p>
            <a:pPr marL="627063" lvl="2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GB" altLang="en-US" sz="1400" dirty="0"/>
              <a:t>(triggering, scale of change)</a:t>
            </a:r>
          </a:p>
          <a:p>
            <a:pPr>
              <a:lnSpc>
                <a:spcPct val="80000"/>
              </a:lnSpc>
              <a:spcBef>
                <a:spcPct val="10000"/>
              </a:spcBef>
            </a:pPr>
            <a:endParaRPr lang="en-US" altLang="zh-CN" sz="2000" dirty="0"/>
          </a:p>
        </p:txBody>
      </p:sp>
      <p:sp>
        <p:nvSpPr>
          <p:cNvPr id="53251" name="Rectangle 4"/>
          <p:cNvSpPr>
            <a:spLocks noGrp="1"/>
          </p:cNvSpPr>
          <p:nvPr>
            <p:ph type="title"/>
          </p:nvPr>
        </p:nvSpPr>
        <p:spPr>
          <a:xfrm>
            <a:off x="0" y="252413"/>
            <a:ext cx="7443788" cy="692150"/>
          </a:xfrm>
        </p:spPr>
        <p:txBody>
          <a:bodyPr/>
          <a:lstStyle/>
          <a:p>
            <a:r>
              <a:rPr lang="en-GB" altLang="en-US" dirty="0"/>
              <a:t>Release 14 Study on OAM Aspects of SON for AAS-based Deployments (TR 32.865)</a:t>
            </a:r>
          </a:p>
        </p:txBody>
      </p:sp>
      <p:sp>
        <p:nvSpPr>
          <p:cNvPr id="4" name="Rectangle 2"/>
          <p:cNvSpPr txBox="1">
            <a:spLocks/>
          </p:cNvSpPr>
          <p:nvPr/>
        </p:nvSpPr>
        <p:spPr bwMode="auto">
          <a:xfrm>
            <a:off x="4049713" y="1090613"/>
            <a:ext cx="4610100" cy="105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GB" altLang="en-US" sz="1800" kern="0" dirty="0"/>
              <a:t>Potential architecture options</a:t>
            </a:r>
          </a:p>
          <a:p>
            <a:pPr marL="800100" lvl="1" indent="-342900">
              <a:spcBef>
                <a:spcPts val="600"/>
              </a:spcBef>
              <a:buFont typeface="+mj-lt"/>
              <a:buAutoNum type="alphaUcPeriod"/>
              <a:defRPr/>
            </a:pPr>
            <a:r>
              <a:rPr lang="en-US" altLang="zh-CN" sz="1600" dirty="0"/>
              <a:t>NM centralized SON for AAS (note1)</a:t>
            </a:r>
          </a:p>
          <a:p>
            <a:pPr marL="800100" lvl="1" indent="-342900">
              <a:spcBef>
                <a:spcPts val="600"/>
              </a:spcBef>
              <a:buFont typeface="+mj-lt"/>
              <a:buAutoNum type="alphaUcPeriod"/>
              <a:defRPr/>
            </a:pPr>
            <a:r>
              <a:rPr lang="en-US" altLang="zh-CN" sz="1600" dirty="0"/>
              <a:t>EM centralized SON for AAS</a:t>
            </a:r>
          </a:p>
          <a:p>
            <a:pPr marL="800100" lvl="1" indent="-342900">
              <a:spcBef>
                <a:spcPts val="600"/>
              </a:spcBef>
              <a:buFont typeface="+mj-lt"/>
              <a:buAutoNum type="alphaUcPeriod"/>
              <a:defRPr/>
            </a:pPr>
            <a:r>
              <a:rPr lang="en-US" altLang="zh-CN" sz="1600" dirty="0"/>
              <a:t>Distributed SON for AAS </a:t>
            </a:r>
            <a:endParaRPr lang="en-GB" altLang="en-US" sz="1800" kern="0" dirty="0"/>
          </a:p>
          <a:p>
            <a:pPr marL="0" indent="0">
              <a:lnSpc>
                <a:spcPct val="80000"/>
              </a:lnSpc>
              <a:spcBef>
                <a:spcPct val="10000"/>
              </a:spcBef>
              <a:buFontTx/>
              <a:buNone/>
              <a:defRPr/>
            </a:pPr>
            <a:endParaRPr lang="en-US" altLang="zh-CN" sz="2000" kern="0" dirty="0"/>
          </a:p>
        </p:txBody>
      </p:sp>
      <p:sp>
        <p:nvSpPr>
          <p:cNvPr id="53253" name="Right Arrow 6"/>
          <p:cNvSpPr>
            <a:spLocks noChangeArrowheads="1"/>
          </p:cNvSpPr>
          <p:nvPr/>
        </p:nvSpPr>
        <p:spPr bwMode="auto">
          <a:xfrm>
            <a:off x="1692275" y="2424113"/>
            <a:ext cx="457200" cy="381000"/>
          </a:xfrm>
          <a:prstGeom prst="rightArrow">
            <a:avLst>
              <a:gd name="adj1" fmla="val 50000"/>
              <a:gd name="adj2" fmla="val 49994"/>
            </a:avLst>
          </a:prstGeom>
          <a:gradFill rotWithShape="1">
            <a:gsLst>
              <a:gs pos="0">
                <a:srgbClr val="185820"/>
              </a:gs>
              <a:gs pos="50000">
                <a:srgbClr val="288132"/>
              </a:gs>
              <a:gs pos="100000">
                <a:srgbClr val="319B3E"/>
              </a:gs>
            </a:gsLst>
            <a:lin ang="0" scaled="1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200" dirty="0">
              <a:solidFill>
                <a:srgbClr val="990000"/>
              </a:solidFill>
              <a:latin typeface="FrutigerNext LT Light" panose="020B0403040504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grpSp>
        <p:nvGrpSpPr>
          <p:cNvPr id="53254" name="Group 40"/>
          <p:cNvGrpSpPr>
            <a:grpSpLocks/>
          </p:cNvGrpSpPr>
          <p:nvPr/>
        </p:nvGrpSpPr>
        <p:grpSpPr bwMode="auto">
          <a:xfrm>
            <a:off x="658813" y="1965325"/>
            <a:ext cx="869950" cy="898525"/>
            <a:chOff x="1146359" y="1611085"/>
            <a:chExt cx="1014455" cy="1003697"/>
          </a:xfrm>
        </p:grpSpPr>
        <p:sp>
          <p:nvSpPr>
            <p:cNvPr id="2" name="Flowchart: Preparation 1"/>
            <p:cNvSpPr/>
            <p:nvPr/>
          </p:nvSpPr>
          <p:spPr bwMode="auto">
            <a:xfrm>
              <a:off x="1442550" y="2059735"/>
              <a:ext cx="718264" cy="555047"/>
            </a:xfrm>
            <a:prstGeom prst="flowChartPreparation">
              <a:avLst/>
            </a:prstGeom>
            <a:solidFill>
              <a:srgbClr val="00B0F0"/>
            </a:solidFill>
            <a:ln>
              <a:headEnd type="none" w="med" len="med"/>
              <a:tailEnd type="none" w="med" len="med"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n-US" dirty="0">
                <a:solidFill>
                  <a:schemeClr val="tx1"/>
                </a:solidFill>
                <a:latin typeface="Arial" charset="0"/>
              </a:endParaRPr>
            </a:p>
          </p:txBody>
        </p:sp>
        <p:pic>
          <p:nvPicPr>
            <p:cNvPr id="9" name="Picture 8"/>
            <p:cNvPicPr>
              <a:picLocks noChangeAspect="1" noChangeArrowheads="1"/>
            </p:cNvPicPr>
            <p:nvPr/>
          </p:nvPicPr>
          <p:blipFill>
            <a:blip r:embed="rId4" cstate="print"/>
            <a:srcRect l="13593" t="7766" r="74837" b="63246"/>
            <a:stretch>
              <a:fillRect/>
            </a:stretch>
          </p:blipFill>
          <p:spPr bwMode="auto">
            <a:xfrm>
              <a:off x="1146359" y="1611085"/>
              <a:ext cx="404671" cy="85764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cxnSp>
          <p:nvCxnSpPr>
            <p:cNvPr id="53329" name="Straight Arrow Connector 11"/>
            <p:cNvCxnSpPr>
              <a:cxnSpLocks noChangeShapeType="1"/>
              <a:stCxn id="2" idx="1"/>
              <a:endCxn id="2" idx="3"/>
            </p:cNvCxnSpPr>
            <p:nvPr/>
          </p:nvCxnSpPr>
          <p:spPr bwMode="auto">
            <a:xfrm>
              <a:off x="1442060" y="2337067"/>
              <a:ext cx="718754" cy="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53255" name="Group 23"/>
          <p:cNvGrpSpPr>
            <a:grpSpLocks/>
          </p:cNvGrpSpPr>
          <p:nvPr/>
        </p:nvGrpSpPr>
        <p:grpSpPr bwMode="auto">
          <a:xfrm>
            <a:off x="2292350" y="1795463"/>
            <a:ext cx="863600" cy="809625"/>
            <a:chOff x="2978943" y="1659321"/>
            <a:chExt cx="1002360" cy="955194"/>
          </a:xfrm>
        </p:grpSpPr>
        <p:sp>
          <p:nvSpPr>
            <p:cNvPr id="19" name="Flowchart: Preparation 18"/>
            <p:cNvSpPr/>
            <p:nvPr/>
          </p:nvSpPr>
          <p:spPr bwMode="auto">
            <a:xfrm>
              <a:off x="3262699" y="2058254"/>
              <a:ext cx="718604" cy="556261"/>
            </a:xfrm>
            <a:prstGeom prst="flowChartPreparation">
              <a:avLst/>
            </a:prstGeom>
            <a:solidFill>
              <a:srgbClr val="00B0F0"/>
            </a:solidFill>
            <a:ln>
              <a:headEnd type="none" w="med" len="med"/>
              <a:tailEnd type="none" w="med" len="med"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n-US" dirty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10" name="Flowchart: Preparation 9"/>
            <p:cNvSpPr/>
            <p:nvPr/>
          </p:nvSpPr>
          <p:spPr bwMode="auto">
            <a:xfrm>
              <a:off x="3279283" y="2131299"/>
              <a:ext cx="420107" cy="410171"/>
            </a:xfrm>
            <a:prstGeom prst="flowChartPreparation">
              <a:avLst/>
            </a:prstGeom>
            <a:solidFill>
              <a:srgbClr val="00FF00"/>
            </a:solidFill>
            <a:ln w="19050">
              <a:solidFill>
                <a:srgbClr val="72AF2F"/>
              </a:solidFill>
              <a:headEnd type="none" w="med" len="med"/>
              <a:tailEnd type="none" w="med" len="med"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n-US" dirty="0">
                <a:solidFill>
                  <a:schemeClr val="tx1"/>
                </a:solidFill>
                <a:latin typeface="Arial" charset="0"/>
              </a:endParaRPr>
            </a:p>
          </p:txBody>
        </p:sp>
        <p:cxnSp>
          <p:nvCxnSpPr>
            <p:cNvPr id="53324" name="Straight Arrow Connector 19"/>
            <p:cNvCxnSpPr>
              <a:cxnSpLocks noChangeShapeType="1"/>
              <a:stCxn id="19" idx="1"/>
              <a:endCxn id="19" idx="3"/>
            </p:cNvCxnSpPr>
            <p:nvPr/>
          </p:nvCxnSpPr>
          <p:spPr bwMode="auto">
            <a:xfrm>
              <a:off x="3262549" y="2336800"/>
              <a:ext cx="718754" cy="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3325" name="Straight Arrow Connector 22"/>
            <p:cNvCxnSpPr>
              <a:cxnSpLocks noChangeShapeType="1"/>
              <a:stCxn id="10" idx="1"/>
              <a:endCxn id="10" idx="3"/>
            </p:cNvCxnSpPr>
            <p:nvPr/>
          </p:nvCxnSpPr>
          <p:spPr bwMode="auto">
            <a:xfrm>
              <a:off x="3278382" y="2336921"/>
              <a:ext cx="421594" cy="0"/>
            </a:xfrm>
            <a:prstGeom prst="straightConnector1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26" name="Picture 25"/>
            <p:cNvPicPr>
              <a:picLocks noChangeAspect="1" noChangeArrowheads="1"/>
            </p:cNvPicPr>
            <p:nvPr/>
          </p:nvPicPr>
          <p:blipFill>
            <a:blip r:embed="rId4" cstate="print"/>
            <a:srcRect l="13593" t="7766" r="74837" b="63246"/>
            <a:stretch>
              <a:fillRect/>
            </a:stretch>
          </p:blipFill>
          <p:spPr bwMode="auto">
            <a:xfrm>
              <a:off x="2978943" y="1659321"/>
              <a:ext cx="404671" cy="85764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grpSp>
        <p:nvGrpSpPr>
          <p:cNvPr id="53256" name="Group 39"/>
          <p:cNvGrpSpPr>
            <a:grpSpLocks/>
          </p:cNvGrpSpPr>
          <p:nvPr/>
        </p:nvGrpSpPr>
        <p:grpSpPr bwMode="auto">
          <a:xfrm>
            <a:off x="2260600" y="2516188"/>
            <a:ext cx="873125" cy="809625"/>
            <a:chOff x="2992551" y="2269893"/>
            <a:chExt cx="872887" cy="809411"/>
          </a:xfrm>
        </p:grpSpPr>
        <p:sp>
          <p:nvSpPr>
            <p:cNvPr id="29" name="Flowchart: Preparation 28"/>
            <p:cNvSpPr/>
            <p:nvPr/>
          </p:nvSpPr>
          <p:spPr bwMode="auto">
            <a:xfrm>
              <a:off x="3236959" y="2607941"/>
              <a:ext cx="620544" cy="471363"/>
            </a:xfrm>
            <a:prstGeom prst="flowChartPreparation">
              <a:avLst/>
            </a:prstGeom>
            <a:solidFill>
              <a:srgbClr val="00B0F0"/>
            </a:solidFill>
            <a:ln>
              <a:headEnd type="none" w="med" len="med"/>
              <a:tailEnd type="none" w="med" len="med"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n-US" dirty="0">
                <a:solidFill>
                  <a:schemeClr val="tx1"/>
                </a:solidFill>
                <a:latin typeface="Arial" charset="0"/>
              </a:endParaRPr>
            </a:p>
          </p:txBody>
        </p:sp>
        <p:cxnSp>
          <p:nvCxnSpPr>
            <p:cNvPr id="53318" name="Straight Arrow Connector 30"/>
            <p:cNvCxnSpPr>
              <a:cxnSpLocks noChangeShapeType="1"/>
              <a:stCxn id="29" idx="1"/>
            </p:cNvCxnSpPr>
            <p:nvPr/>
          </p:nvCxnSpPr>
          <p:spPr bwMode="auto">
            <a:xfrm>
              <a:off x="3237196" y="2843974"/>
              <a:ext cx="418326" cy="152671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33" name="Picture 32"/>
            <p:cNvPicPr>
              <a:picLocks noChangeAspect="1" noChangeArrowheads="1"/>
            </p:cNvPicPr>
            <p:nvPr/>
          </p:nvPicPr>
          <p:blipFill>
            <a:blip r:embed="rId4" cstate="print"/>
            <a:srcRect l="13593" t="7766" r="74837" b="63246"/>
            <a:stretch>
              <a:fillRect/>
            </a:stretch>
          </p:blipFill>
          <p:spPr bwMode="auto">
            <a:xfrm>
              <a:off x="2992551" y="2269893"/>
              <a:ext cx="349079" cy="72675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27" name="Trapezoid 26"/>
            <p:cNvSpPr/>
            <p:nvPr/>
          </p:nvSpPr>
          <p:spPr bwMode="auto">
            <a:xfrm>
              <a:off x="3244895" y="2620637"/>
              <a:ext cx="620543" cy="214256"/>
            </a:xfrm>
            <a:prstGeom prst="trapezoid">
              <a:avLst>
                <a:gd name="adj" fmla="val 57595"/>
              </a:avLst>
            </a:prstGeom>
            <a:solidFill>
              <a:srgbClr val="00FF00"/>
            </a:solidFill>
            <a:ln w="19050">
              <a:solidFill>
                <a:srgbClr val="72AF2F"/>
              </a:solidFill>
              <a:headEnd type="none" w="med" len="med"/>
              <a:tailEnd type="none" w="med" len="med"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n-US" dirty="0">
                <a:latin typeface="Arial" charset="0"/>
              </a:endParaRPr>
            </a:p>
          </p:txBody>
        </p:sp>
        <p:cxnSp>
          <p:nvCxnSpPr>
            <p:cNvPr id="53321" name="Straight Arrow Connector 38"/>
            <p:cNvCxnSpPr>
              <a:cxnSpLocks noChangeShapeType="1"/>
            </p:cNvCxnSpPr>
            <p:nvPr/>
          </p:nvCxnSpPr>
          <p:spPr bwMode="auto">
            <a:xfrm flipV="1">
              <a:off x="3245424" y="2693537"/>
              <a:ext cx="431381" cy="148383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53257" name="Group 42"/>
          <p:cNvGrpSpPr>
            <a:grpSpLocks/>
          </p:cNvGrpSpPr>
          <p:nvPr/>
        </p:nvGrpSpPr>
        <p:grpSpPr bwMode="auto">
          <a:xfrm>
            <a:off x="630238" y="3592513"/>
            <a:ext cx="914400" cy="930275"/>
            <a:chOff x="2978943" y="1659321"/>
            <a:chExt cx="1002360" cy="955194"/>
          </a:xfrm>
        </p:grpSpPr>
        <p:sp>
          <p:nvSpPr>
            <p:cNvPr id="44" name="Flowchart: Preparation 43"/>
            <p:cNvSpPr/>
            <p:nvPr/>
          </p:nvSpPr>
          <p:spPr bwMode="auto">
            <a:xfrm>
              <a:off x="3262596" y="2058676"/>
              <a:ext cx="718707" cy="555839"/>
            </a:xfrm>
            <a:prstGeom prst="flowChartPreparation">
              <a:avLst/>
            </a:prstGeom>
            <a:solidFill>
              <a:srgbClr val="00B0F0"/>
            </a:solidFill>
            <a:ln>
              <a:headEnd type="none" w="med" len="med"/>
              <a:tailEnd type="none" w="med" len="med"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n-US" dirty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45" name="Flowchart: Preparation 44"/>
            <p:cNvSpPr/>
            <p:nvPr/>
          </p:nvSpPr>
          <p:spPr bwMode="auto">
            <a:xfrm>
              <a:off x="3278259" y="2132028"/>
              <a:ext cx="421130" cy="409135"/>
            </a:xfrm>
            <a:prstGeom prst="flowChartPreparation">
              <a:avLst/>
            </a:prstGeom>
            <a:solidFill>
              <a:srgbClr val="00FF00"/>
            </a:solidFill>
            <a:ln w="19050">
              <a:solidFill>
                <a:srgbClr val="72AF2F"/>
              </a:solidFill>
              <a:headEnd type="none" w="med" len="med"/>
              <a:tailEnd type="none" w="med" len="med"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n-US" dirty="0">
                <a:solidFill>
                  <a:schemeClr val="tx1"/>
                </a:solidFill>
                <a:latin typeface="Arial" charset="0"/>
              </a:endParaRPr>
            </a:p>
          </p:txBody>
        </p:sp>
        <p:cxnSp>
          <p:nvCxnSpPr>
            <p:cNvPr id="53314" name="Straight Arrow Connector 45"/>
            <p:cNvCxnSpPr>
              <a:cxnSpLocks noChangeShapeType="1"/>
              <a:stCxn id="44" idx="1"/>
              <a:endCxn id="44" idx="3"/>
            </p:cNvCxnSpPr>
            <p:nvPr/>
          </p:nvCxnSpPr>
          <p:spPr bwMode="auto">
            <a:xfrm>
              <a:off x="3262549" y="2336800"/>
              <a:ext cx="718754" cy="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3315" name="Straight Arrow Connector 46"/>
            <p:cNvCxnSpPr>
              <a:cxnSpLocks noChangeShapeType="1"/>
              <a:stCxn id="45" idx="1"/>
              <a:endCxn id="45" idx="3"/>
            </p:cNvCxnSpPr>
            <p:nvPr/>
          </p:nvCxnSpPr>
          <p:spPr bwMode="auto">
            <a:xfrm>
              <a:off x="3278382" y="2336921"/>
              <a:ext cx="421594" cy="0"/>
            </a:xfrm>
            <a:prstGeom prst="straightConnector1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48" name="Picture 47"/>
            <p:cNvPicPr>
              <a:picLocks noChangeAspect="1" noChangeArrowheads="1"/>
            </p:cNvPicPr>
            <p:nvPr/>
          </p:nvPicPr>
          <p:blipFill>
            <a:blip r:embed="rId4" cstate="print"/>
            <a:srcRect l="13593" t="7766" r="74837" b="63246"/>
            <a:stretch>
              <a:fillRect/>
            </a:stretch>
          </p:blipFill>
          <p:spPr bwMode="auto">
            <a:xfrm>
              <a:off x="2978943" y="1659321"/>
              <a:ext cx="404671" cy="85764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grpSp>
        <p:nvGrpSpPr>
          <p:cNvPr id="53258" name="Group 49"/>
          <p:cNvGrpSpPr>
            <a:grpSpLocks/>
          </p:cNvGrpSpPr>
          <p:nvPr/>
        </p:nvGrpSpPr>
        <p:grpSpPr bwMode="auto">
          <a:xfrm>
            <a:off x="2278063" y="3638550"/>
            <a:ext cx="879475" cy="939800"/>
            <a:chOff x="1146359" y="1611085"/>
            <a:chExt cx="1014455" cy="1003697"/>
          </a:xfrm>
        </p:grpSpPr>
        <p:sp>
          <p:nvSpPr>
            <p:cNvPr id="51" name="Flowchart: Preparation 50"/>
            <p:cNvSpPr/>
            <p:nvPr/>
          </p:nvSpPr>
          <p:spPr bwMode="auto">
            <a:xfrm>
              <a:off x="1441173" y="2058680"/>
              <a:ext cx="719641" cy="556102"/>
            </a:xfrm>
            <a:prstGeom prst="flowChartPreparation">
              <a:avLst/>
            </a:prstGeom>
            <a:solidFill>
              <a:srgbClr val="7030A0"/>
            </a:solidFill>
            <a:ln>
              <a:solidFill>
                <a:srgbClr val="7030A0"/>
              </a:solidFill>
              <a:headEnd type="none" w="med" len="med"/>
              <a:tailEnd type="none" w="med" len="med"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n-US" dirty="0">
                <a:solidFill>
                  <a:schemeClr val="tx1"/>
                </a:solidFill>
                <a:latin typeface="Arial" charset="0"/>
              </a:endParaRPr>
            </a:p>
          </p:txBody>
        </p:sp>
        <p:pic>
          <p:nvPicPr>
            <p:cNvPr id="52" name="Picture 51"/>
            <p:cNvPicPr>
              <a:picLocks noChangeAspect="1" noChangeArrowheads="1"/>
            </p:cNvPicPr>
            <p:nvPr/>
          </p:nvPicPr>
          <p:blipFill>
            <a:blip r:embed="rId4" cstate="print"/>
            <a:srcRect l="13593" t="7766" r="74837" b="63246"/>
            <a:stretch>
              <a:fillRect/>
            </a:stretch>
          </p:blipFill>
          <p:spPr bwMode="auto">
            <a:xfrm>
              <a:off x="1146359" y="1611085"/>
              <a:ext cx="404671" cy="85764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cxnSp>
          <p:nvCxnSpPr>
            <p:cNvPr id="53311" name="Straight Arrow Connector 52"/>
            <p:cNvCxnSpPr>
              <a:cxnSpLocks noChangeShapeType="1"/>
              <a:stCxn id="51" idx="1"/>
              <a:endCxn id="51" idx="3"/>
            </p:cNvCxnSpPr>
            <p:nvPr/>
          </p:nvCxnSpPr>
          <p:spPr bwMode="auto">
            <a:xfrm>
              <a:off x="1442060" y="2337067"/>
              <a:ext cx="718754" cy="0"/>
            </a:xfrm>
            <a:prstGeom prst="straightConnector1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53259" name="Right Arrow 53"/>
          <p:cNvSpPr>
            <a:spLocks noChangeArrowheads="1"/>
          </p:cNvSpPr>
          <p:nvPr/>
        </p:nvSpPr>
        <p:spPr bwMode="auto">
          <a:xfrm>
            <a:off x="1708150" y="4037013"/>
            <a:ext cx="457200" cy="381000"/>
          </a:xfrm>
          <a:prstGeom prst="rightArrow">
            <a:avLst>
              <a:gd name="adj1" fmla="val 50000"/>
              <a:gd name="adj2" fmla="val 49994"/>
            </a:avLst>
          </a:prstGeom>
          <a:gradFill rotWithShape="1">
            <a:gsLst>
              <a:gs pos="0">
                <a:srgbClr val="185820"/>
              </a:gs>
              <a:gs pos="50000">
                <a:srgbClr val="288132"/>
              </a:gs>
              <a:gs pos="100000">
                <a:srgbClr val="319B3E"/>
              </a:gs>
            </a:gsLst>
            <a:lin ang="0" scaled="1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200" dirty="0">
              <a:solidFill>
                <a:srgbClr val="990000"/>
              </a:solidFill>
              <a:latin typeface="FrutigerNext LT Light" panose="020B0403040504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grpSp>
        <p:nvGrpSpPr>
          <p:cNvPr id="53260" name="Group 54"/>
          <p:cNvGrpSpPr>
            <a:grpSpLocks/>
          </p:cNvGrpSpPr>
          <p:nvPr/>
        </p:nvGrpSpPr>
        <p:grpSpPr bwMode="auto">
          <a:xfrm>
            <a:off x="658813" y="4932363"/>
            <a:ext cx="869950" cy="898525"/>
            <a:chOff x="1146359" y="1611085"/>
            <a:chExt cx="1014455" cy="1003697"/>
          </a:xfrm>
        </p:grpSpPr>
        <p:sp>
          <p:nvSpPr>
            <p:cNvPr id="56" name="Flowchart: Preparation 55"/>
            <p:cNvSpPr/>
            <p:nvPr/>
          </p:nvSpPr>
          <p:spPr bwMode="auto">
            <a:xfrm>
              <a:off x="1442550" y="2059733"/>
              <a:ext cx="718264" cy="555049"/>
            </a:xfrm>
            <a:prstGeom prst="flowChartPreparation">
              <a:avLst/>
            </a:prstGeom>
            <a:solidFill>
              <a:srgbClr val="00B0F0"/>
            </a:solidFill>
            <a:ln>
              <a:headEnd type="none" w="med" len="med"/>
              <a:tailEnd type="none" w="med" len="med"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n-US" dirty="0">
                <a:solidFill>
                  <a:schemeClr val="tx1"/>
                </a:solidFill>
                <a:latin typeface="Arial" charset="0"/>
              </a:endParaRPr>
            </a:p>
          </p:txBody>
        </p:sp>
        <p:pic>
          <p:nvPicPr>
            <p:cNvPr id="57" name="Picture 56"/>
            <p:cNvPicPr>
              <a:picLocks noChangeAspect="1" noChangeArrowheads="1"/>
            </p:cNvPicPr>
            <p:nvPr/>
          </p:nvPicPr>
          <p:blipFill>
            <a:blip r:embed="rId4" cstate="print"/>
            <a:srcRect l="13593" t="7766" r="74837" b="63246"/>
            <a:stretch>
              <a:fillRect/>
            </a:stretch>
          </p:blipFill>
          <p:spPr bwMode="auto">
            <a:xfrm>
              <a:off x="1146359" y="1611085"/>
              <a:ext cx="404671" cy="85764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cxnSp>
          <p:nvCxnSpPr>
            <p:cNvPr id="53308" name="Straight Arrow Connector 57"/>
            <p:cNvCxnSpPr>
              <a:cxnSpLocks noChangeShapeType="1"/>
              <a:stCxn id="56" idx="1"/>
              <a:endCxn id="56" idx="3"/>
            </p:cNvCxnSpPr>
            <p:nvPr/>
          </p:nvCxnSpPr>
          <p:spPr bwMode="auto">
            <a:xfrm>
              <a:off x="1442060" y="2337067"/>
              <a:ext cx="718754" cy="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53261" name="Group 48"/>
          <p:cNvGrpSpPr>
            <a:grpSpLocks/>
          </p:cNvGrpSpPr>
          <p:nvPr/>
        </p:nvGrpSpPr>
        <p:grpSpPr bwMode="auto">
          <a:xfrm>
            <a:off x="2246313" y="4903788"/>
            <a:ext cx="879475" cy="939800"/>
            <a:chOff x="2245697" y="4972519"/>
            <a:chExt cx="879474" cy="939188"/>
          </a:xfrm>
        </p:grpSpPr>
        <p:sp>
          <p:nvSpPr>
            <p:cNvPr id="60" name="Flowchart: Preparation 59"/>
            <p:cNvSpPr/>
            <p:nvPr/>
          </p:nvSpPr>
          <p:spPr bwMode="auto">
            <a:xfrm>
              <a:off x="2501284" y="5391346"/>
              <a:ext cx="623887" cy="520361"/>
            </a:xfrm>
            <a:prstGeom prst="flowChartPreparation">
              <a:avLst/>
            </a:prstGeom>
            <a:solidFill>
              <a:srgbClr val="7030A0"/>
            </a:solidFill>
            <a:ln w="19050">
              <a:solidFill>
                <a:srgbClr val="7030A0"/>
              </a:solidFill>
              <a:headEnd type="none" w="med" len="med"/>
              <a:tailEnd type="none" w="med" len="med"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en-US" dirty="0">
                <a:solidFill>
                  <a:schemeClr val="tx1"/>
                </a:solidFill>
                <a:latin typeface="Arial" charset="0"/>
              </a:endParaRPr>
            </a:p>
          </p:txBody>
        </p:sp>
        <p:pic>
          <p:nvPicPr>
            <p:cNvPr id="61" name="Picture 60"/>
            <p:cNvPicPr>
              <a:picLocks noChangeAspect="1" noChangeArrowheads="1"/>
            </p:cNvPicPr>
            <p:nvPr/>
          </p:nvPicPr>
          <p:blipFill>
            <a:blip r:embed="rId4" cstate="print"/>
            <a:srcRect l="13593" t="7766" r="74837" b="63246"/>
            <a:stretch>
              <a:fillRect/>
            </a:stretch>
          </p:blipFill>
          <p:spPr bwMode="auto">
            <a:xfrm>
              <a:off x="2245697" y="4972519"/>
              <a:ext cx="350826" cy="80252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cxnSp>
          <p:nvCxnSpPr>
            <p:cNvPr id="53305" name="Straight Arrow Connector 61"/>
            <p:cNvCxnSpPr>
              <a:cxnSpLocks noChangeShapeType="1"/>
              <a:stCxn id="60" idx="1"/>
            </p:cNvCxnSpPr>
            <p:nvPr/>
          </p:nvCxnSpPr>
          <p:spPr bwMode="auto">
            <a:xfrm>
              <a:off x="2501284" y="5651527"/>
              <a:ext cx="525462" cy="315"/>
            </a:xfrm>
            <a:prstGeom prst="straightConnector1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53262" name="Right Arrow 62"/>
          <p:cNvSpPr>
            <a:spLocks noChangeArrowheads="1"/>
          </p:cNvSpPr>
          <p:nvPr/>
        </p:nvSpPr>
        <p:spPr bwMode="auto">
          <a:xfrm>
            <a:off x="1693863" y="5380038"/>
            <a:ext cx="457200" cy="381000"/>
          </a:xfrm>
          <a:prstGeom prst="rightArrow">
            <a:avLst>
              <a:gd name="adj1" fmla="val 50000"/>
              <a:gd name="adj2" fmla="val 49994"/>
            </a:avLst>
          </a:prstGeom>
          <a:gradFill rotWithShape="1">
            <a:gsLst>
              <a:gs pos="0">
                <a:srgbClr val="185820"/>
              </a:gs>
              <a:gs pos="50000">
                <a:srgbClr val="288132"/>
              </a:gs>
              <a:gs pos="100000">
                <a:srgbClr val="319B3E"/>
              </a:gs>
            </a:gsLst>
            <a:lin ang="0" scaled="1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200" dirty="0">
              <a:solidFill>
                <a:srgbClr val="990000"/>
              </a:solidFill>
              <a:latin typeface="FrutigerNext LT Light" panose="020B0403040504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3263" name="TextBox 41"/>
          <p:cNvSpPr txBox="1">
            <a:spLocks noChangeArrowheads="1"/>
          </p:cNvSpPr>
          <p:nvPr/>
        </p:nvSpPr>
        <p:spPr bwMode="auto">
          <a:xfrm>
            <a:off x="2619375" y="2619375"/>
            <a:ext cx="4079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OR</a:t>
            </a:r>
          </a:p>
        </p:txBody>
      </p:sp>
      <p:sp>
        <p:nvSpPr>
          <p:cNvPr id="38952" name="Oval 38951"/>
          <p:cNvSpPr/>
          <p:nvPr/>
        </p:nvSpPr>
        <p:spPr bwMode="auto">
          <a:xfrm>
            <a:off x="7104063" y="3463925"/>
            <a:ext cx="339725" cy="192088"/>
          </a:xfrm>
          <a:prstGeom prst="ellipse">
            <a:avLst/>
          </a:prstGeom>
          <a:solidFill>
            <a:srgbClr val="FFC000"/>
          </a:solidFill>
          <a:ln>
            <a:solidFill>
              <a:srgbClr val="CC66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03" name="Flowchart: Terminator 102"/>
          <p:cNvSpPr/>
          <p:nvPr/>
        </p:nvSpPr>
        <p:spPr bwMode="auto">
          <a:xfrm>
            <a:off x="7104063" y="4164013"/>
            <a:ext cx="369887" cy="198437"/>
          </a:xfrm>
          <a:prstGeom prst="flowChartTerminator">
            <a:avLst/>
          </a:prstGeom>
          <a:solidFill>
            <a:srgbClr val="0033CC"/>
          </a:solidFill>
          <a:ln>
            <a:solidFill>
              <a:srgbClr val="00206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54" name="Oval 153"/>
          <p:cNvSpPr/>
          <p:nvPr/>
        </p:nvSpPr>
        <p:spPr bwMode="auto">
          <a:xfrm>
            <a:off x="4513263" y="1441450"/>
            <a:ext cx="279400" cy="250825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9538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kern="0" dirty="0">
                <a:solidFill>
                  <a:schemeClr val="bg1"/>
                </a:solidFill>
                <a:latin typeface="Nokia Pure Text"/>
              </a:rPr>
              <a:t>A</a:t>
            </a:r>
            <a:endParaRPr lang="en-US" sz="1400" b="1" kern="0" dirty="0">
              <a:solidFill>
                <a:schemeClr val="bg1"/>
              </a:solidFill>
              <a:latin typeface="Nokia Pure Text"/>
            </a:endParaRPr>
          </a:p>
        </p:txBody>
      </p:sp>
      <p:sp>
        <p:nvSpPr>
          <p:cNvPr id="155" name="Oval 154"/>
          <p:cNvSpPr/>
          <p:nvPr/>
        </p:nvSpPr>
        <p:spPr bwMode="auto">
          <a:xfrm>
            <a:off x="4513263" y="1797050"/>
            <a:ext cx="279400" cy="250825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9538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kern="0" dirty="0">
                <a:solidFill>
                  <a:schemeClr val="bg1"/>
                </a:solidFill>
                <a:latin typeface="Nokia Pure Text"/>
              </a:rPr>
              <a:t>B</a:t>
            </a:r>
            <a:endParaRPr lang="en-US" sz="1400" b="1" kern="0" dirty="0">
              <a:solidFill>
                <a:schemeClr val="bg1"/>
              </a:solidFill>
              <a:latin typeface="Nokia Pure Text"/>
            </a:endParaRPr>
          </a:p>
        </p:txBody>
      </p:sp>
      <p:sp>
        <p:nvSpPr>
          <p:cNvPr id="156" name="Oval 155"/>
          <p:cNvSpPr/>
          <p:nvPr/>
        </p:nvSpPr>
        <p:spPr bwMode="auto">
          <a:xfrm>
            <a:off x="4513263" y="2130425"/>
            <a:ext cx="279400" cy="250825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9538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kern="0" dirty="0">
                <a:solidFill>
                  <a:schemeClr val="bg1"/>
                </a:solidFill>
                <a:latin typeface="Nokia Pure Text"/>
              </a:rPr>
              <a:t>C</a:t>
            </a:r>
            <a:endParaRPr lang="en-US" altLang="en-US" sz="1400" b="1" kern="0" dirty="0">
              <a:solidFill>
                <a:schemeClr val="bg1"/>
              </a:solidFill>
              <a:latin typeface="Nokia Pure Text"/>
            </a:endParaRPr>
          </a:p>
        </p:txBody>
      </p:sp>
      <p:grpSp>
        <p:nvGrpSpPr>
          <p:cNvPr id="53269" name="Group 105"/>
          <p:cNvGrpSpPr>
            <a:grpSpLocks/>
          </p:cNvGrpSpPr>
          <p:nvPr/>
        </p:nvGrpSpPr>
        <p:grpSpPr bwMode="auto">
          <a:xfrm>
            <a:off x="4587875" y="2536825"/>
            <a:ext cx="2643188" cy="3422650"/>
            <a:chOff x="4160718" y="2427319"/>
            <a:chExt cx="2641942" cy="3422755"/>
          </a:xfrm>
        </p:grpSpPr>
        <p:sp>
          <p:nvSpPr>
            <p:cNvPr id="53275" name="Rectangle 8"/>
            <p:cNvSpPr>
              <a:spLocks noChangeArrowheads="1"/>
            </p:cNvSpPr>
            <p:nvPr/>
          </p:nvSpPr>
          <p:spPr bwMode="auto">
            <a:xfrm>
              <a:off x="4879868" y="2427319"/>
              <a:ext cx="1007913" cy="596413"/>
            </a:xfrm>
            <a:prstGeom prst="rect">
              <a:avLst/>
            </a:prstGeom>
            <a:noFill/>
            <a:ln w="4763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36000" tIns="0" rIns="0" bIns="0"/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1100" dirty="0">
                  <a:latin typeface="Arial" panose="020B0604020202020204" pitchFamily="34" charset="0"/>
                </a:rPr>
                <a:t>NM</a:t>
              </a:r>
              <a:endParaRPr lang="en-US" altLang="en-US" sz="1100" dirty="0">
                <a:latin typeface="Arial" panose="020B0604020202020204" pitchFamily="34" charset="0"/>
                <a:ea typeface="SimSun" panose="02010600030101010101" pitchFamily="2" charset="-122"/>
              </a:endParaRPr>
            </a:p>
          </p:txBody>
        </p:sp>
        <p:sp>
          <p:nvSpPr>
            <p:cNvPr id="53276" name="Rectangle 24"/>
            <p:cNvSpPr>
              <a:spLocks noChangeArrowheads="1"/>
            </p:cNvSpPr>
            <p:nvPr/>
          </p:nvSpPr>
          <p:spPr bwMode="auto">
            <a:xfrm>
              <a:off x="5558304" y="3747736"/>
              <a:ext cx="916284" cy="703646"/>
            </a:xfrm>
            <a:prstGeom prst="rect">
              <a:avLst/>
            </a:prstGeom>
            <a:noFill/>
            <a:ln w="4763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36000" tIns="0" rIns="0" bIns="0"/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100" dirty="0">
                  <a:latin typeface="Arial" panose="020B0604020202020204" pitchFamily="34" charset="0"/>
                </a:rPr>
                <a:t>DM</a:t>
              </a:r>
            </a:p>
          </p:txBody>
        </p:sp>
        <p:sp>
          <p:nvSpPr>
            <p:cNvPr id="53277" name="Rectangle 25"/>
            <p:cNvSpPr>
              <a:spLocks noChangeArrowheads="1"/>
            </p:cNvSpPr>
            <p:nvPr/>
          </p:nvSpPr>
          <p:spPr bwMode="auto">
            <a:xfrm>
              <a:off x="5598581" y="3783044"/>
              <a:ext cx="36416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36000" tIns="0" rIns="0" bIns="0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100" dirty="0">
                <a:latin typeface="Arial" panose="020B0604020202020204" pitchFamily="34" charset="0"/>
              </a:endParaRPr>
            </a:p>
          </p:txBody>
        </p:sp>
        <p:sp>
          <p:nvSpPr>
            <p:cNvPr id="53278" name="Rectangle 33"/>
            <p:cNvSpPr>
              <a:spLocks noChangeArrowheads="1"/>
            </p:cNvSpPr>
            <p:nvPr/>
          </p:nvSpPr>
          <p:spPr bwMode="auto">
            <a:xfrm>
              <a:off x="5227840" y="5175386"/>
              <a:ext cx="557285" cy="674688"/>
            </a:xfrm>
            <a:prstGeom prst="rect">
              <a:avLst/>
            </a:prstGeom>
            <a:noFill/>
            <a:ln w="4763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36000" tIns="0" rIns="0" bIns="0"/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1100" dirty="0">
                  <a:latin typeface="Arial" panose="020B0604020202020204" pitchFamily="34" charset="0"/>
                </a:rPr>
                <a:t>eNB</a:t>
              </a:r>
              <a:endParaRPr lang="en-US" altLang="en-US" sz="1100" dirty="0">
                <a:latin typeface="Arial" panose="020B0604020202020204" pitchFamily="34" charset="0"/>
                <a:ea typeface="SimSun" panose="02010600030101010101" pitchFamily="2" charset="-122"/>
              </a:endParaRPr>
            </a:p>
          </p:txBody>
        </p:sp>
        <p:cxnSp>
          <p:nvCxnSpPr>
            <p:cNvPr id="53279" name="Straight Connector 38956"/>
            <p:cNvCxnSpPr>
              <a:cxnSpLocks noChangeShapeType="1"/>
              <a:stCxn id="53281" idx="3"/>
              <a:endCxn id="53278" idx="1"/>
            </p:cNvCxnSpPr>
            <p:nvPr/>
          </p:nvCxnSpPr>
          <p:spPr bwMode="auto">
            <a:xfrm>
              <a:off x="4718003" y="5512730"/>
              <a:ext cx="509837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3280" name="Rectangle 33"/>
            <p:cNvSpPr>
              <a:spLocks noChangeArrowheads="1"/>
            </p:cNvSpPr>
            <p:nvPr/>
          </p:nvSpPr>
          <p:spPr bwMode="auto">
            <a:xfrm>
              <a:off x="6245375" y="5175386"/>
              <a:ext cx="557285" cy="674688"/>
            </a:xfrm>
            <a:prstGeom prst="rect">
              <a:avLst/>
            </a:prstGeom>
            <a:noFill/>
            <a:ln w="4763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36000" tIns="0" rIns="0" bIns="0"/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1100" dirty="0">
                  <a:latin typeface="Arial" panose="020B0604020202020204" pitchFamily="34" charset="0"/>
                </a:rPr>
                <a:t>eNB</a:t>
              </a:r>
              <a:endParaRPr lang="en-US" altLang="en-US" sz="1100" dirty="0">
                <a:latin typeface="Arial" panose="020B0604020202020204" pitchFamily="34" charset="0"/>
                <a:ea typeface="SimSun" panose="02010600030101010101" pitchFamily="2" charset="-122"/>
              </a:endParaRPr>
            </a:p>
          </p:txBody>
        </p:sp>
        <p:sp>
          <p:nvSpPr>
            <p:cNvPr id="53281" name="Rectangle 115"/>
            <p:cNvSpPr>
              <a:spLocks noChangeArrowheads="1"/>
            </p:cNvSpPr>
            <p:nvPr/>
          </p:nvSpPr>
          <p:spPr bwMode="auto">
            <a:xfrm>
              <a:off x="4160718" y="5175386"/>
              <a:ext cx="557285" cy="674688"/>
            </a:xfrm>
            <a:prstGeom prst="rect">
              <a:avLst/>
            </a:prstGeom>
            <a:noFill/>
            <a:ln w="4763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36000" tIns="0" rIns="0" bIns="0"/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1100" dirty="0">
                  <a:latin typeface="Arial" panose="020B0604020202020204" pitchFamily="34" charset="0"/>
                </a:rPr>
                <a:t>eNB</a:t>
              </a:r>
              <a:endParaRPr lang="en-US" altLang="en-US" sz="1100" dirty="0">
                <a:latin typeface="Arial" panose="020B0604020202020204" pitchFamily="34" charset="0"/>
                <a:ea typeface="SimSun" panose="02010600030101010101" pitchFamily="2" charset="-122"/>
              </a:endParaRPr>
            </a:p>
          </p:txBody>
        </p:sp>
        <p:cxnSp>
          <p:nvCxnSpPr>
            <p:cNvPr id="53282" name="Straight Connector 117"/>
            <p:cNvCxnSpPr>
              <a:cxnSpLocks noChangeShapeType="1"/>
              <a:stCxn id="53278" idx="3"/>
              <a:endCxn id="53280" idx="1"/>
            </p:cNvCxnSpPr>
            <p:nvPr/>
          </p:nvCxnSpPr>
          <p:spPr bwMode="auto">
            <a:xfrm>
              <a:off x="5785125" y="5512730"/>
              <a:ext cx="460250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3283" name="Rectangle 120"/>
            <p:cNvSpPr>
              <a:spLocks noChangeArrowheads="1"/>
            </p:cNvSpPr>
            <p:nvPr/>
          </p:nvSpPr>
          <p:spPr bwMode="auto">
            <a:xfrm>
              <a:off x="5724410" y="3952320"/>
              <a:ext cx="557285" cy="437413"/>
            </a:xfrm>
            <a:prstGeom prst="rect">
              <a:avLst/>
            </a:prstGeom>
            <a:noFill/>
            <a:ln w="4763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36000" tIns="0" rIns="0" bIns="0"/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1100" dirty="0">
                  <a:latin typeface="Arial" panose="020B0604020202020204" pitchFamily="34" charset="0"/>
                </a:rPr>
                <a:t>EM</a:t>
              </a:r>
              <a:endParaRPr lang="en-US" altLang="en-US" sz="1100" dirty="0">
                <a:latin typeface="Arial" panose="020B0604020202020204" pitchFamily="34" charset="0"/>
                <a:ea typeface="SimSun" panose="02010600030101010101" pitchFamily="2" charset="-122"/>
              </a:endParaRPr>
            </a:p>
          </p:txBody>
        </p:sp>
        <p:sp>
          <p:nvSpPr>
            <p:cNvPr id="53284" name="Rectangle 24"/>
            <p:cNvSpPr>
              <a:spLocks noChangeArrowheads="1"/>
            </p:cNvSpPr>
            <p:nvPr/>
          </p:nvSpPr>
          <p:spPr bwMode="auto">
            <a:xfrm>
              <a:off x="4354321" y="3750550"/>
              <a:ext cx="916284" cy="703646"/>
            </a:xfrm>
            <a:prstGeom prst="rect">
              <a:avLst/>
            </a:prstGeom>
            <a:noFill/>
            <a:ln w="4763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36000" tIns="0" rIns="0" bIns="0"/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100" dirty="0">
                  <a:latin typeface="Arial" panose="020B0604020202020204" pitchFamily="34" charset="0"/>
                </a:rPr>
                <a:t>DM</a:t>
              </a:r>
            </a:p>
          </p:txBody>
        </p:sp>
        <p:sp>
          <p:nvSpPr>
            <p:cNvPr id="53285" name="Rectangle 25"/>
            <p:cNvSpPr>
              <a:spLocks noChangeArrowheads="1"/>
            </p:cNvSpPr>
            <p:nvPr/>
          </p:nvSpPr>
          <p:spPr bwMode="auto">
            <a:xfrm>
              <a:off x="4394598" y="3785858"/>
              <a:ext cx="36416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36000" tIns="0" rIns="0" bIns="0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100" dirty="0">
                <a:latin typeface="Arial" panose="020B0604020202020204" pitchFamily="34" charset="0"/>
              </a:endParaRPr>
            </a:p>
          </p:txBody>
        </p:sp>
        <p:sp>
          <p:nvSpPr>
            <p:cNvPr id="53286" name="Rectangle 124"/>
            <p:cNvSpPr>
              <a:spLocks noChangeArrowheads="1"/>
            </p:cNvSpPr>
            <p:nvPr/>
          </p:nvSpPr>
          <p:spPr bwMode="auto">
            <a:xfrm>
              <a:off x="4575019" y="3952320"/>
              <a:ext cx="557285" cy="440228"/>
            </a:xfrm>
            <a:prstGeom prst="rect">
              <a:avLst/>
            </a:prstGeom>
            <a:noFill/>
            <a:ln w="4763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36000" tIns="0" rIns="0" bIns="0"/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1100" dirty="0">
                  <a:latin typeface="Arial" panose="020B0604020202020204" pitchFamily="34" charset="0"/>
                </a:rPr>
                <a:t>EM</a:t>
              </a:r>
              <a:endParaRPr lang="en-US" altLang="en-US" sz="1100" dirty="0">
                <a:latin typeface="Arial" panose="020B0604020202020204" pitchFamily="34" charset="0"/>
                <a:ea typeface="SimSun" panose="02010600030101010101" pitchFamily="2" charset="-122"/>
              </a:endParaRPr>
            </a:p>
          </p:txBody>
        </p:sp>
        <p:cxnSp>
          <p:nvCxnSpPr>
            <p:cNvPr id="53287" name="Straight Connector 38967"/>
            <p:cNvCxnSpPr>
              <a:cxnSpLocks noChangeShapeType="1"/>
              <a:stCxn id="53275" idx="2"/>
              <a:endCxn id="53286" idx="0"/>
            </p:cNvCxnSpPr>
            <p:nvPr/>
          </p:nvCxnSpPr>
          <p:spPr bwMode="auto">
            <a:xfrm flipH="1">
              <a:off x="4853662" y="3023732"/>
              <a:ext cx="530163" cy="928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3288" name="Straight Connector 38969"/>
            <p:cNvCxnSpPr>
              <a:cxnSpLocks noChangeShapeType="1"/>
              <a:stCxn id="53275" idx="2"/>
              <a:endCxn id="53283" idx="0"/>
            </p:cNvCxnSpPr>
            <p:nvPr/>
          </p:nvCxnSpPr>
          <p:spPr bwMode="auto">
            <a:xfrm>
              <a:off x="5383825" y="3023732"/>
              <a:ext cx="619228" cy="928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3289" name="Straight Connector 38971"/>
            <p:cNvCxnSpPr>
              <a:cxnSpLocks noChangeShapeType="1"/>
              <a:stCxn id="53286" idx="2"/>
              <a:endCxn id="53281" idx="0"/>
            </p:cNvCxnSpPr>
            <p:nvPr/>
          </p:nvCxnSpPr>
          <p:spPr bwMode="auto">
            <a:xfrm flipH="1">
              <a:off x="4439361" y="4392548"/>
              <a:ext cx="414301" cy="78283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3290" name="Straight Connector 38973"/>
            <p:cNvCxnSpPr>
              <a:cxnSpLocks noChangeShapeType="1"/>
              <a:stCxn id="53283" idx="2"/>
              <a:endCxn id="53278" idx="0"/>
            </p:cNvCxnSpPr>
            <p:nvPr/>
          </p:nvCxnSpPr>
          <p:spPr bwMode="auto">
            <a:xfrm flipH="1">
              <a:off x="5506483" y="4389733"/>
              <a:ext cx="496570" cy="785653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3291" name="Straight Connector 95"/>
            <p:cNvCxnSpPr>
              <a:cxnSpLocks noChangeShapeType="1"/>
              <a:stCxn id="53283" idx="2"/>
              <a:endCxn id="53280" idx="0"/>
            </p:cNvCxnSpPr>
            <p:nvPr/>
          </p:nvCxnSpPr>
          <p:spPr bwMode="auto">
            <a:xfrm>
              <a:off x="6003053" y="4389733"/>
              <a:ext cx="520965" cy="785653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2" name="Oval 141"/>
            <p:cNvSpPr/>
            <p:nvPr/>
          </p:nvSpPr>
          <p:spPr bwMode="auto">
            <a:xfrm>
              <a:off x="5193694" y="2535272"/>
              <a:ext cx="379233" cy="214320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CC66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en-US" sz="12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A</a:t>
              </a:r>
            </a:p>
          </p:txBody>
        </p:sp>
        <p:sp>
          <p:nvSpPr>
            <p:cNvPr id="144" name="Oval 143"/>
            <p:cNvSpPr/>
            <p:nvPr/>
          </p:nvSpPr>
          <p:spPr bwMode="auto">
            <a:xfrm>
              <a:off x="4690693" y="4046619"/>
              <a:ext cx="379234" cy="215907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CC66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en-US" sz="12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B</a:t>
              </a:r>
            </a:p>
          </p:txBody>
        </p:sp>
        <p:sp>
          <p:nvSpPr>
            <p:cNvPr id="145" name="Oval 144"/>
            <p:cNvSpPr/>
            <p:nvPr/>
          </p:nvSpPr>
          <p:spPr bwMode="auto">
            <a:xfrm>
              <a:off x="5863303" y="4048207"/>
              <a:ext cx="379233" cy="214319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CC66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en-US" sz="12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B</a:t>
              </a:r>
            </a:p>
          </p:txBody>
        </p:sp>
        <p:sp>
          <p:nvSpPr>
            <p:cNvPr id="146" name="Oval 145"/>
            <p:cNvSpPr/>
            <p:nvPr/>
          </p:nvSpPr>
          <p:spPr bwMode="auto">
            <a:xfrm>
              <a:off x="4257510" y="5388098"/>
              <a:ext cx="379233" cy="214319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CC66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lIns="0" tIns="0" rIns="0" bIns="0" anchor="ctr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sz="12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C</a:t>
              </a:r>
            </a:p>
          </p:txBody>
        </p:sp>
        <p:sp>
          <p:nvSpPr>
            <p:cNvPr id="147" name="Oval 146"/>
            <p:cNvSpPr/>
            <p:nvPr/>
          </p:nvSpPr>
          <p:spPr bwMode="auto">
            <a:xfrm>
              <a:off x="5325394" y="5388098"/>
              <a:ext cx="379234" cy="214319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CC66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lIns="0" tIns="0" rIns="0" bIns="0" anchor="ctr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sz="12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C</a:t>
              </a:r>
            </a:p>
          </p:txBody>
        </p:sp>
        <p:sp>
          <p:nvSpPr>
            <p:cNvPr id="148" name="Oval 147"/>
            <p:cNvSpPr/>
            <p:nvPr/>
          </p:nvSpPr>
          <p:spPr bwMode="auto">
            <a:xfrm>
              <a:off x="6334568" y="5396035"/>
              <a:ext cx="379234" cy="214320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CC66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lIns="0" tIns="0" rIns="0" bIns="0" anchor="ctr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sz="12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C</a:t>
              </a:r>
            </a:p>
          </p:txBody>
        </p:sp>
        <p:sp>
          <p:nvSpPr>
            <p:cNvPr id="150" name="Flowchart: Terminator 149"/>
            <p:cNvSpPr/>
            <p:nvPr/>
          </p:nvSpPr>
          <p:spPr bwMode="auto">
            <a:xfrm>
              <a:off x="5184173" y="2787693"/>
              <a:ext cx="433183" cy="174630"/>
            </a:xfrm>
            <a:prstGeom prst="flowChartTerminator">
              <a:avLst/>
            </a:prstGeom>
            <a:solidFill>
              <a:srgbClr val="0033CC"/>
            </a:solidFill>
            <a:ln>
              <a:solidFill>
                <a:srgbClr val="00206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en-US" sz="1200" dirty="0">
                  <a:solidFill>
                    <a:schemeClr val="bg1"/>
                  </a:solidFill>
                  <a:latin typeface="Arial" charset="0"/>
                </a:rPr>
                <a:t>B/C</a:t>
              </a:r>
            </a:p>
          </p:txBody>
        </p:sp>
        <p:sp>
          <p:nvSpPr>
            <p:cNvPr id="151" name="Flowchart: Terminator 150"/>
            <p:cNvSpPr/>
            <p:nvPr/>
          </p:nvSpPr>
          <p:spPr bwMode="auto">
            <a:xfrm>
              <a:off x="4663719" y="4224424"/>
              <a:ext cx="431596" cy="176218"/>
            </a:xfrm>
            <a:prstGeom prst="flowChartTerminator">
              <a:avLst/>
            </a:prstGeom>
            <a:solidFill>
              <a:srgbClr val="0033CC"/>
            </a:solidFill>
            <a:ln>
              <a:solidFill>
                <a:srgbClr val="00206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en-US" sz="1200" dirty="0">
                  <a:solidFill>
                    <a:schemeClr val="bg1"/>
                  </a:solidFill>
                  <a:latin typeface="Arial" charset="0"/>
                </a:rPr>
                <a:t>C</a:t>
              </a:r>
            </a:p>
          </p:txBody>
        </p:sp>
        <p:sp>
          <p:nvSpPr>
            <p:cNvPr id="152" name="Flowchart: Terminator 151"/>
            <p:cNvSpPr/>
            <p:nvPr/>
          </p:nvSpPr>
          <p:spPr bwMode="auto">
            <a:xfrm>
              <a:off x="5839501" y="4213312"/>
              <a:ext cx="431596" cy="176217"/>
            </a:xfrm>
            <a:prstGeom prst="flowChartTerminator">
              <a:avLst/>
            </a:prstGeom>
            <a:solidFill>
              <a:srgbClr val="0033CC"/>
            </a:solidFill>
            <a:ln>
              <a:solidFill>
                <a:srgbClr val="00206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en-US" sz="1200" dirty="0">
                  <a:solidFill>
                    <a:schemeClr val="bg1"/>
                  </a:solidFill>
                  <a:latin typeface="Arial" charset="0"/>
                </a:rPr>
                <a:t>C</a:t>
              </a:r>
            </a:p>
          </p:txBody>
        </p:sp>
        <p:sp>
          <p:nvSpPr>
            <p:cNvPr id="53301" name="TextBox 103"/>
            <p:cNvSpPr txBox="1">
              <a:spLocks noChangeArrowheads="1"/>
            </p:cNvSpPr>
            <p:nvPr/>
          </p:nvSpPr>
          <p:spPr bwMode="auto">
            <a:xfrm>
              <a:off x="4678251" y="3419695"/>
              <a:ext cx="610767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1100" dirty="0">
                  <a:latin typeface="Arial" panose="020B0604020202020204" pitchFamily="34" charset="0"/>
                </a:rPr>
                <a:t>Itf-N</a:t>
              </a:r>
              <a:endParaRPr lang="en-US" altLang="en-US" sz="1100" dirty="0">
                <a:latin typeface="Arial" panose="020B0604020202020204" pitchFamily="34" charset="0"/>
                <a:ea typeface="SimSun" panose="02010600030101010101" pitchFamily="2" charset="-122"/>
              </a:endParaRPr>
            </a:p>
          </p:txBody>
        </p:sp>
        <p:sp>
          <p:nvSpPr>
            <p:cNvPr id="53302" name="TextBox 157"/>
            <p:cNvSpPr txBox="1">
              <a:spLocks noChangeArrowheads="1"/>
            </p:cNvSpPr>
            <p:nvPr/>
          </p:nvSpPr>
          <p:spPr bwMode="auto">
            <a:xfrm>
              <a:off x="5724410" y="3421260"/>
              <a:ext cx="610767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1100" dirty="0">
                  <a:latin typeface="Arial" panose="020B0604020202020204" pitchFamily="34" charset="0"/>
                </a:rPr>
                <a:t>Itf-N</a:t>
              </a:r>
              <a:endParaRPr lang="en-US" altLang="en-US" sz="1100" dirty="0">
                <a:latin typeface="Arial" panose="020B0604020202020204" pitchFamily="34" charset="0"/>
                <a:ea typeface="SimSun" panose="02010600030101010101" pitchFamily="2" charset="-122"/>
              </a:endParaRPr>
            </a:p>
          </p:txBody>
        </p:sp>
      </p:grpSp>
      <p:sp>
        <p:nvSpPr>
          <p:cNvPr id="105" name="Rectangle 104"/>
          <p:cNvSpPr/>
          <p:nvPr/>
        </p:nvSpPr>
        <p:spPr>
          <a:xfrm>
            <a:off x="6797675" y="2363788"/>
            <a:ext cx="2124075" cy="600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100" dirty="0">
                <a:solidFill>
                  <a:srgbClr val="000000"/>
                </a:solidFill>
                <a:latin typeface="+mn-lt"/>
              </a:rPr>
              <a:t>Note 1: </a:t>
            </a:r>
            <a:r>
              <a:rPr lang="en-GB" sz="11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NM may not be efficient enough to react the fast change in conditions of the network</a:t>
            </a:r>
            <a:endParaRPr lang="en-US" sz="1100" dirty="0">
              <a:latin typeface="+mn-lt"/>
            </a:endParaRPr>
          </a:p>
        </p:txBody>
      </p:sp>
      <p:sp>
        <p:nvSpPr>
          <p:cNvPr id="53271" name="Rectangle 107"/>
          <p:cNvSpPr>
            <a:spLocks noChangeArrowheads="1"/>
          </p:cNvSpPr>
          <p:nvPr/>
        </p:nvSpPr>
        <p:spPr bwMode="auto">
          <a:xfrm>
            <a:off x="457200" y="6102350"/>
            <a:ext cx="86868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200" dirty="0">
                <a:latin typeface="Arial" panose="020B0604020202020204" pitchFamily="34" charset="0"/>
              </a:rPr>
              <a:t>Active Antenna System (AAS) enables f</a:t>
            </a:r>
            <a:r>
              <a:rPr lang="en-GB" altLang="zh-CN" sz="1200" dirty="0">
                <a:latin typeface="Arial" panose="020B0604020202020204" pitchFamily="34" charset="0"/>
              </a:rPr>
              <a:t>lexible software re-configuration of </a:t>
            </a:r>
            <a:r>
              <a:rPr lang="en-GB" altLang="en-US" sz="1200" dirty="0">
                <a:latin typeface="Arial" panose="020B0604020202020204" pitchFamily="34" charset="0"/>
              </a:rPr>
              <a:t>the BS and antenna system.</a:t>
            </a:r>
            <a:endParaRPr lang="zh-CN" altLang="en-US" sz="1200">
              <a:latin typeface="Arial" panose="020B0604020202020204" pitchFamily="34" charset="0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7002463" y="3144838"/>
            <a:ext cx="2066925" cy="2282825"/>
          </a:xfrm>
          <a:prstGeom prst="rect">
            <a:avLst/>
          </a:prstGeom>
        </p:spPr>
        <p:txBody>
          <a:bodyPr lIns="72000" tIns="36000" rIns="0" bIns="0">
            <a:spAutoFit/>
          </a:bodyPr>
          <a:lstStyle/>
          <a:p>
            <a:pPr marL="185738" lvl="1" indent="-185738">
              <a:spcBef>
                <a:spcPts val="0"/>
              </a:spcBef>
              <a:buClr>
                <a:srgbClr val="C00000"/>
              </a:buClr>
              <a:buFont typeface="Wingdings" panose="05000000000000000000" pitchFamily="2" charset="2"/>
              <a:buChar char="q"/>
              <a:defRPr/>
            </a:pPr>
            <a:r>
              <a:rPr lang="en-US" altLang="zh-CN" sz="1400" dirty="0">
                <a:solidFill>
                  <a:prstClr val="black"/>
                </a:solidFill>
                <a:latin typeface="+mn-lt"/>
              </a:rPr>
              <a:t>Symbol:</a:t>
            </a:r>
          </a:p>
          <a:p>
            <a:pPr marL="446088" lvl="1">
              <a:spcBef>
                <a:spcPts val="0"/>
              </a:spcBef>
              <a:buClr>
                <a:srgbClr val="C00000"/>
              </a:buClr>
              <a:defRPr/>
            </a:pPr>
            <a:r>
              <a:rPr lang="en-US" sz="1100" dirty="0">
                <a:solidFill>
                  <a:prstClr val="black"/>
                </a:solidFill>
                <a:latin typeface="+mn-lt"/>
              </a:rPr>
              <a:t>Algorithm of SON for AAS. This functionality is out of scope of this TR</a:t>
            </a:r>
          </a:p>
          <a:p>
            <a:pPr marL="446088" lvl="1">
              <a:spcBef>
                <a:spcPts val="0"/>
              </a:spcBef>
              <a:buClr>
                <a:srgbClr val="C00000"/>
              </a:buClr>
              <a:defRPr/>
            </a:pPr>
            <a:endParaRPr lang="en-US" sz="1100" dirty="0">
              <a:solidFill>
                <a:prstClr val="black"/>
              </a:solidFill>
              <a:latin typeface="+mn-lt"/>
            </a:endParaRPr>
          </a:p>
          <a:p>
            <a:pPr marL="446088" lvl="1">
              <a:spcBef>
                <a:spcPts val="0"/>
              </a:spcBef>
              <a:buClr>
                <a:srgbClr val="C00000"/>
              </a:buClr>
              <a:defRPr/>
            </a:pPr>
            <a:r>
              <a:rPr lang="en-US" sz="1100" dirty="0">
                <a:solidFill>
                  <a:prstClr val="black"/>
                </a:solidFill>
                <a:latin typeface="+mn-lt"/>
              </a:rPr>
              <a:t>Management &amp; Control of SON for AAS</a:t>
            </a:r>
          </a:p>
          <a:p>
            <a:pPr marL="0" lvl="1">
              <a:spcBef>
                <a:spcPts val="0"/>
              </a:spcBef>
              <a:buClr>
                <a:srgbClr val="C00000"/>
              </a:buClr>
              <a:defRPr/>
            </a:pPr>
            <a:endParaRPr lang="en-US" sz="1100" dirty="0">
              <a:solidFill>
                <a:prstClr val="black"/>
              </a:solidFill>
              <a:latin typeface="+mn-lt"/>
            </a:endParaRPr>
          </a:p>
          <a:p>
            <a:pPr marL="446088" lvl="1">
              <a:spcBef>
                <a:spcPts val="0"/>
              </a:spcBef>
              <a:buClr>
                <a:srgbClr val="C00000"/>
              </a:buClr>
              <a:defRPr/>
            </a:pPr>
            <a:r>
              <a:rPr lang="en-US" sz="1100" dirty="0">
                <a:solidFill>
                  <a:prstClr val="black"/>
                </a:solidFill>
                <a:latin typeface="+mn-lt"/>
              </a:rPr>
              <a:t>The letter in the functionality blocks represent functionality applied to architecture  option A, B or C </a:t>
            </a:r>
          </a:p>
        </p:txBody>
      </p:sp>
      <p:sp>
        <p:nvSpPr>
          <p:cNvPr id="81" name="Oval 80"/>
          <p:cNvSpPr/>
          <p:nvPr/>
        </p:nvSpPr>
        <p:spPr bwMode="auto">
          <a:xfrm>
            <a:off x="7134225" y="4911725"/>
            <a:ext cx="309563" cy="211138"/>
          </a:xfrm>
          <a:prstGeom prst="ellipse">
            <a:avLst/>
          </a:prstGeom>
          <a:solidFill>
            <a:srgbClr val="FFC000"/>
          </a:solidFill>
          <a:ln>
            <a:solidFill>
              <a:srgbClr val="CC66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>
              <a:defRPr/>
            </a:pPr>
            <a:r>
              <a:rPr lang="en-US" sz="1200" dirty="0">
                <a:solidFill>
                  <a:schemeClr val="tx1"/>
                </a:solidFill>
                <a:latin typeface="Arial" charset="0"/>
              </a:rPr>
              <a:t>B</a:t>
            </a:r>
          </a:p>
        </p:txBody>
      </p:sp>
      <p:sp>
        <p:nvSpPr>
          <p:cNvPr id="82" name="Flowchart: Terminator 81"/>
          <p:cNvSpPr/>
          <p:nvPr/>
        </p:nvSpPr>
        <p:spPr bwMode="auto">
          <a:xfrm>
            <a:off x="7104063" y="4665663"/>
            <a:ext cx="369887" cy="198437"/>
          </a:xfrm>
          <a:prstGeom prst="flowChartTerminator">
            <a:avLst/>
          </a:prstGeom>
          <a:solidFill>
            <a:srgbClr val="0033CC"/>
          </a:solidFill>
          <a:ln>
            <a:solidFill>
              <a:srgbClr val="00206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0" tIns="0" rIns="0" bIns="0" anchor="ctr"/>
          <a:lstStyle/>
          <a:p>
            <a:pPr algn="ctr">
              <a:defRPr/>
            </a:pPr>
            <a:r>
              <a:rPr lang="en-US" sz="1200" dirty="0">
                <a:solidFill>
                  <a:schemeClr val="bg1"/>
                </a:solidFill>
                <a:latin typeface="Arial" charset="0"/>
              </a:rPr>
              <a:t>B/C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itle 1"/>
          <p:cNvSpPr>
            <a:spLocks noGrp="1"/>
          </p:cNvSpPr>
          <p:nvPr>
            <p:ph type="title"/>
          </p:nvPr>
        </p:nvSpPr>
        <p:spPr>
          <a:xfrm>
            <a:off x="488950" y="76378"/>
            <a:ext cx="6827838" cy="1143000"/>
          </a:xfrm>
        </p:spPr>
        <p:txBody>
          <a:bodyPr/>
          <a:lstStyle/>
          <a:p>
            <a:r>
              <a:rPr lang="en-GB" altLang="en-US" dirty="0"/>
              <a:t>NM Framework 3GPP - NFV MANO (</a:t>
            </a:r>
            <a:r>
              <a:rPr lang="en-US" altLang="zh-CN" dirty="0"/>
              <a:t>collaboration with ETSI ISG NFV)</a:t>
            </a:r>
            <a:endParaRPr lang="en-GB" altLang="en-US" dirty="0"/>
          </a:p>
        </p:txBody>
      </p:sp>
      <p:graphicFrame>
        <p:nvGraphicFramePr>
          <p:cNvPr id="65539" name="Object 1"/>
          <p:cNvGraphicFramePr>
            <a:graphicFrameLocks noChangeAspect="1"/>
          </p:cNvGraphicFramePr>
          <p:nvPr/>
        </p:nvGraphicFramePr>
        <p:xfrm>
          <a:off x="704850" y="1171575"/>
          <a:ext cx="7796213" cy="5191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626" r:id="rId3" imgW="4937731" imgH="3055722" progId="">
                  <p:embed/>
                </p:oleObj>
              </mc:Choice>
              <mc:Fallback>
                <p:oleObj r:id="rId3" imgW="4937731" imgH="3055722" progId="">
                  <p:embed/>
                  <p:pic>
                    <p:nvPicPr>
                      <p:cNvPr id="65539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4850" y="1171575"/>
                        <a:ext cx="7796213" cy="5191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圆角矩形 5"/>
          <p:cNvSpPr/>
          <p:nvPr/>
        </p:nvSpPr>
        <p:spPr>
          <a:xfrm>
            <a:off x="704850" y="1754188"/>
            <a:ext cx="4392613" cy="576262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圆角矩形 6"/>
          <p:cNvSpPr/>
          <p:nvPr/>
        </p:nvSpPr>
        <p:spPr>
          <a:xfrm>
            <a:off x="5241925" y="1538288"/>
            <a:ext cx="1511300" cy="2447925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2409825" y="6013450"/>
            <a:ext cx="2725738" cy="3397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/>
              <a:t>Interfaces in scope of SA5 </a:t>
            </a:r>
            <a:endParaRPr lang="zh-CN" altLang="en-US" sz="1600" dirty="0">
              <a:latin typeface="+mn-lt"/>
            </a:endParaRPr>
          </a:p>
        </p:txBody>
      </p:sp>
      <p:sp>
        <p:nvSpPr>
          <p:cNvPr id="8" name="圆角矩形 6"/>
          <p:cNvSpPr/>
          <p:nvPr/>
        </p:nvSpPr>
        <p:spPr>
          <a:xfrm>
            <a:off x="2162175" y="6015038"/>
            <a:ext cx="2973388" cy="338137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478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9897" y="2214154"/>
            <a:ext cx="6529796" cy="1451610"/>
          </a:xfrm>
        </p:spPr>
        <p:txBody>
          <a:bodyPr/>
          <a:lstStyle/>
          <a:p>
            <a:r>
              <a:rPr lang="sv-SE" sz="4800" dirty="0" err="1"/>
              <a:t>Key</a:t>
            </a:r>
            <a:r>
              <a:rPr lang="sv-SE" sz="4800" dirty="0"/>
              <a:t> </a:t>
            </a:r>
            <a:r>
              <a:rPr lang="sv-SE" sz="4800" dirty="0" err="1"/>
              <a:t>ongoing</a:t>
            </a:r>
            <a:r>
              <a:rPr lang="sv-SE" sz="4800" dirty="0"/>
              <a:t> </a:t>
            </a:r>
            <a:r>
              <a:rPr lang="sv-SE" sz="4800" dirty="0" err="1"/>
              <a:t>work</a:t>
            </a:r>
            <a:r>
              <a:rPr lang="sv-SE" sz="4800" dirty="0"/>
              <a:t>/</a:t>
            </a:r>
            <a:r>
              <a:rPr lang="sv-SE" sz="4800" dirty="0" err="1"/>
              <a:t>study</a:t>
            </a:r>
            <a:r>
              <a:rPr lang="sv-SE" sz="4800" dirty="0"/>
              <a:t> </a:t>
            </a:r>
            <a:r>
              <a:rPr lang="sv-SE" sz="4800" dirty="0" err="1"/>
              <a:t>items</a:t>
            </a:r>
            <a:r>
              <a:rPr lang="sv-SE" sz="4800" dirty="0"/>
              <a:t> leading to the </a:t>
            </a:r>
            <a:r>
              <a:rPr lang="sv-SE" sz="4800" dirty="0" err="1"/>
              <a:t>future</a:t>
            </a:r>
            <a:endParaRPr lang="sv-SE" sz="4800" dirty="0"/>
          </a:p>
        </p:txBody>
      </p:sp>
    </p:spTree>
    <p:extLst>
      <p:ext uri="{BB962C8B-B14F-4D97-AF65-F5344CB8AC3E}">
        <p14:creationId xmlns:p14="http://schemas.microsoft.com/office/powerpoint/2010/main" val="2000480230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/>
              <a:t>SA5 NFV Roadmap</a:t>
            </a:r>
            <a:endParaRPr lang="en-GB" altLang="en-US" dirty="0"/>
          </a:p>
        </p:txBody>
      </p:sp>
      <p:cxnSp>
        <p:nvCxnSpPr>
          <p:cNvPr id="4" name="直接箭头连接符 4"/>
          <p:cNvCxnSpPr>
            <a:cxnSpLocks/>
          </p:cNvCxnSpPr>
          <p:nvPr/>
        </p:nvCxnSpPr>
        <p:spPr>
          <a:xfrm>
            <a:off x="687388" y="5046663"/>
            <a:ext cx="7420292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等腰三角形 5"/>
          <p:cNvSpPr/>
          <p:nvPr/>
        </p:nvSpPr>
        <p:spPr>
          <a:xfrm>
            <a:off x="2919413" y="5046663"/>
            <a:ext cx="288925" cy="36036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/>
          </a:p>
        </p:txBody>
      </p:sp>
      <p:sp>
        <p:nvSpPr>
          <p:cNvPr id="6" name="TextBox 5"/>
          <p:cNvSpPr txBox="1"/>
          <p:nvPr/>
        </p:nvSpPr>
        <p:spPr>
          <a:xfrm>
            <a:off x="2632075" y="5407025"/>
            <a:ext cx="936625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600" dirty="0">
                <a:latin typeface="+mn-lt"/>
              </a:rPr>
              <a:t>SA#69 (Sep 2015)</a:t>
            </a:r>
            <a:endParaRPr lang="zh-CN" altLang="en-US" sz="1600" dirty="0">
              <a:latin typeface="+mn-lt"/>
            </a:endParaRPr>
          </a:p>
        </p:txBody>
      </p:sp>
      <p:sp>
        <p:nvSpPr>
          <p:cNvPr id="7" name="等腰三角形 7"/>
          <p:cNvSpPr/>
          <p:nvPr/>
        </p:nvSpPr>
        <p:spPr>
          <a:xfrm>
            <a:off x="3784600" y="5046663"/>
            <a:ext cx="287338" cy="36036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/>
          </a:p>
        </p:txBody>
      </p:sp>
      <p:sp>
        <p:nvSpPr>
          <p:cNvPr id="8" name="TextBox 7"/>
          <p:cNvSpPr txBox="1"/>
          <p:nvPr/>
        </p:nvSpPr>
        <p:spPr>
          <a:xfrm>
            <a:off x="3568700" y="5407025"/>
            <a:ext cx="707373" cy="10772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600" dirty="0">
                <a:latin typeface="+mn-lt"/>
              </a:rPr>
              <a:t>SA#70</a:t>
            </a:r>
          </a:p>
          <a:p>
            <a:pPr>
              <a:defRPr/>
            </a:pPr>
            <a:r>
              <a:rPr lang="en-US" altLang="zh-CN" sz="1600" dirty="0">
                <a:latin typeface="+mn-lt"/>
              </a:rPr>
              <a:t>(Dec </a:t>
            </a:r>
          </a:p>
          <a:p>
            <a:pPr>
              <a:defRPr/>
            </a:pPr>
            <a:r>
              <a:rPr lang="en-US" altLang="zh-CN" sz="1600" dirty="0">
                <a:latin typeface="+mn-lt"/>
              </a:rPr>
              <a:t>2015)</a:t>
            </a:r>
          </a:p>
          <a:p>
            <a:pPr>
              <a:defRPr/>
            </a:pPr>
            <a:endParaRPr lang="zh-CN" altLang="en-US" sz="1600" dirty="0">
              <a:latin typeface="+mn-lt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200391" y="5046663"/>
            <a:ext cx="708025" cy="698500"/>
            <a:chOff x="4452938" y="5046663"/>
            <a:chExt cx="708025" cy="698500"/>
          </a:xfrm>
        </p:grpSpPr>
        <p:sp>
          <p:nvSpPr>
            <p:cNvPr id="9" name="等腰三角形 9"/>
            <p:cNvSpPr/>
            <p:nvPr/>
          </p:nvSpPr>
          <p:spPr>
            <a:xfrm>
              <a:off x="4668838" y="5046663"/>
              <a:ext cx="288925" cy="360362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452938" y="5407025"/>
              <a:ext cx="708025" cy="33813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1600" dirty="0">
                  <a:latin typeface="+mn-lt"/>
                </a:rPr>
                <a:t>SA#71</a:t>
              </a:r>
              <a:endParaRPr lang="zh-CN" altLang="en-US" sz="1600" dirty="0">
                <a:latin typeface="+mn-lt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846270" y="5046663"/>
            <a:ext cx="708025" cy="698500"/>
            <a:chOff x="5316538" y="5046663"/>
            <a:chExt cx="708025" cy="698500"/>
          </a:xfrm>
        </p:grpSpPr>
        <p:sp>
          <p:nvSpPr>
            <p:cNvPr id="11" name="等腰三角形 11"/>
            <p:cNvSpPr/>
            <p:nvPr/>
          </p:nvSpPr>
          <p:spPr>
            <a:xfrm>
              <a:off x="5532438" y="5046663"/>
              <a:ext cx="288925" cy="360362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316538" y="5407025"/>
              <a:ext cx="708025" cy="33813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1600" dirty="0">
                  <a:latin typeface="+mn-lt"/>
                </a:rPr>
                <a:t>SA#72</a:t>
              </a:r>
              <a:endParaRPr lang="zh-CN" altLang="en-US" sz="1600" dirty="0">
                <a:latin typeface="+mn-lt"/>
              </a:endParaRPr>
            </a:p>
          </p:txBody>
        </p:sp>
      </p:grpSp>
      <p:sp>
        <p:nvSpPr>
          <p:cNvPr id="13" name="等腰三角形 14"/>
          <p:cNvSpPr/>
          <p:nvPr/>
        </p:nvSpPr>
        <p:spPr>
          <a:xfrm>
            <a:off x="903288" y="5046663"/>
            <a:ext cx="288925" cy="36036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/>
          </a:p>
        </p:txBody>
      </p:sp>
      <p:sp>
        <p:nvSpPr>
          <p:cNvPr id="14" name="TextBox 13"/>
          <p:cNvSpPr txBox="1"/>
          <p:nvPr/>
        </p:nvSpPr>
        <p:spPr>
          <a:xfrm>
            <a:off x="687388" y="5407025"/>
            <a:ext cx="708025" cy="3381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600" dirty="0">
                <a:latin typeface="+mn-lt"/>
              </a:rPr>
              <a:t>SA#64</a:t>
            </a:r>
            <a:endParaRPr lang="zh-CN" altLang="en-US" sz="1600" dirty="0">
              <a:latin typeface="+mn-lt"/>
            </a:endParaRPr>
          </a:p>
        </p:txBody>
      </p:sp>
      <p:grpSp>
        <p:nvGrpSpPr>
          <p:cNvPr id="66560" name="Group 66559"/>
          <p:cNvGrpSpPr/>
          <p:nvPr/>
        </p:nvGrpSpPr>
        <p:grpSpPr>
          <a:xfrm>
            <a:off x="5563413" y="5046663"/>
            <a:ext cx="706438" cy="698500"/>
            <a:chOff x="6181725" y="5046663"/>
            <a:chExt cx="706438" cy="698500"/>
          </a:xfrm>
        </p:grpSpPr>
        <p:sp>
          <p:nvSpPr>
            <p:cNvPr id="15" name="等腰三角形 16"/>
            <p:cNvSpPr/>
            <p:nvPr/>
          </p:nvSpPr>
          <p:spPr>
            <a:xfrm>
              <a:off x="6397625" y="5046663"/>
              <a:ext cx="287338" cy="360362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181725" y="5407025"/>
              <a:ext cx="706438" cy="33813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1600" dirty="0">
                  <a:latin typeface="+mn-lt"/>
                </a:rPr>
                <a:t>SA#73</a:t>
              </a:r>
              <a:endParaRPr lang="zh-CN" altLang="en-US" sz="1600" dirty="0">
                <a:latin typeface="+mn-lt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976313" y="4560888"/>
            <a:ext cx="2087562" cy="338137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600" dirty="0">
                <a:latin typeface="+mn-lt"/>
              </a:rPr>
              <a:t>SA5 NFV Study</a:t>
            </a:r>
            <a:endParaRPr lang="zh-CN" altLang="en-US" sz="1600" dirty="0">
              <a:latin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20862" y="3592513"/>
            <a:ext cx="4849903" cy="33855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600" dirty="0">
                <a:latin typeface="+mn-lt"/>
              </a:rPr>
              <a:t>Concept, Architecture, Requirements</a:t>
            </a:r>
            <a:endParaRPr lang="zh-CN" altLang="en-US" sz="1600" dirty="0">
              <a:latin typeface="+mn-lt"/>
            </a:endParaRPr>
          </a:p>
        </p:txBody>
      </p:sp>
      <p:sp>
        <p:nvSpPr>
          <p:cNvPr id="20" name="等腰三角形 23"/>
          <p:cNvSpPr/>
          <p:nvPr/>
        </p:nvSpPr>
        <p:spPr>
          <a:xfrm>
            <a:off x="2127250" y="5046663"/>
            <a:ext cx="288925" cy="36036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/>
          </a:p>
        </p:txBody>
      </p:sp>
      <p:sp>
        <p:nvSpPr>
          <p:cNvPr id="21" name="TextBox 20"/>
          <p:cNvSpPr txBox="1"/>
          <p:nvPr/>
        </p:nvSpPr>
        <p:spPr>
          <a:xfrm>
            <a:off x="1911350" y="5407025"/>
            <a:ext cx="708025" cy="3381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600" dirty="0">
                <a:latin typeface="+mn-lt"/>
              </a:rPr>
              <a:t>SA#68</a:t>
            </a:r>
            <a:endParaRPr lang="zh-CN" altLang="en-US" sz="1600" dirty="0">
              <a:latin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820863" y="2466975"/>
            <a:ext cx="5495924" cy="584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600" dirty="0">
                <a:latin typeface="+mn-lt"/>
              </a:rPr>
              <a:t>Configuration Management</a:t>
            </a:r>
          </a:p>
          <a:p>
            <a:pPr>
              <a:defRPr/>
            </a:pPr>
            <a:endParaRPr lang="zh-CN" altLang="en-US" sz="1600" dirty="0">
              <a:latin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820863" y="1924050"/>
            <a:ext cx="5495924" cy="58578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600" dirty="0">
                <a:latin typeface="+mn-lt"/>
              </a:rPr>
              <a:t>Fault Management</a:t>
            </a:r>
          </a:p>
          <a:p>
            <a:pPr>
              <a:defRPr/>
            </a:pPr>
            <a:endParaRPr lang="zh-CN" altLang="en-US" sz="1600" dirty="0">
              <a:latin typeface="+mn-lt"/>
            </a:endParaRPr>
          </a:p>
        </p:txBody>
      </p:sp>
      <p:sp>
        <p:nvSpPr>
          <p:cNvPr id="24" name="圆角矩形 35"/>
          <p:cNvSpPr/>
          <p:nvPr/>
        </p:nvSpPr>
        <p:spPr>
          <a:xfrm>
            <a:off x="1101724" y="1173163"/>
            <a:ext cx="7005955" cy="3113087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dirty="0"/>
          </a:p>
        </p:txBody>
      </p:sp>
      <p:sp>
        <p:nvSpPr>
          <p:cNvPr id="25" name="TextBox 24"/>
          <p:cNvSpPr txBox="1"/>
          <p:nvPr/>
        </p:nvSpPr>
        <p:spPr>
          <a:xfrm>
            <a:off x="7328217" y="2446269"/>
            <a:ext cx="779462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600" dirty="0">
                <a:solidFill>
                  <a:srgbClr val="FF0000"/>
                </a:solidFill>
                <a:latin typeface="+mn-lt"/>
              </a:rPr>
              <a:t>Rel-14</a:t>
            </a:r>
            <a:endParaRPr lang="zh-CN" altLang="en-US" sz="16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820862" y="3022600"/>
            <a:ext cx="5495925" cy="584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600" dirty="0">
                <a:latin typeface="+mn-lt"/>
              </a:rPr>
              <a:t>Lifecycle Management</a:t>
            </a:r>
          </a:p>
          <a:p>
            <a:pPr>
              <a:defRPr/>
            </a:pPr>
            <a:endParaRPr lang="zh-CN" altLang="en-US" sz="1600" dirty="0">
              <a:latin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820863" y="1352550"/>
            <a:ext cx="5495924" cy="58578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>
            <a:defPPr>
              <a:defRPr lang="en-GB"/>
            </a:defPPr>
            <a:lvl1pPr>
              <a:defRPr sz="1600">
                <a:latin typeface="+mn-lt"/>
              </a:defRPr>
            </a:lvl1pPr>
          </a:lstStyle>
          <a:p>
            <a:r>
              <a:rPr lang="en-US" altLang="zh-CN" dirty="0"/>
              <a:t>Performance Management</a:t>
            </a:r>
          </a:p>
          <a:p>
            <a:endParaRPr lang="zh-CN" altLang="en-US" dirty="0"/>
          </a:p>
        </p:txBody>
      </p:sp>
      <p:sp>
        <p:nvSpPr>
          <p:cNvPr id="29" name="圆角矩形 45"/>
          <p:cNvSpPr/>
          <p:nvPr/>
        </p:nvSpPr>
        <p:spPr>
          <a:xfrm>
            <a:off x="831850" y="4479925"/>
            <a:ext cx="3384550" cy="503238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/>
          </a:p>
        </p:txBody>
      </p:sp>
      <p:sp>
        <p:nvSpPr>
          <p:cNvPr id="30" name="TextBox 29"/>
          <p:cNvSpPr txBox="1"/>
          <p:nvPr/>
        </p:nvSpPr>
        <p:spPr>
          <a:xfrm>
            <a:off x="3208338" y="4551363"/>
            <a:ext cx="777875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600" dirty="0">
                <a:solidFill>
                  <a:srgbClr val="FF0000"/>
                </a:solidFill>
                <a:latin typeface="+mn-lt"/>
              </a:rPr>
              <a:t>Rel-13</a:t>
            </a:r>
            <a:endParaRPr lang="zh-CN" altLang="en-US" sz="1600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66561" name="Group 66560"/>
          <p:cNvGrpSpPr/>
          <p:nvPr/>
        </p:nvGrpSpPr>
        <p:grpSpPr>
          <a:xfrm>
            <a:off x="6249621" y="5046663"/>
            <a:ext cx="936625" cy="1181100"/>
            <a:chOff x="7024688" y="5046663"/>
            <a:chExt cx="936625" cy="1181100"/>
          </a:xfrm>
        </p:grpSpPr>
        <p:sp>
          <p:nvSpPr>
            <p:cNvPr id="17" name="等腰三角形 18"/>
            <p:cNvSpPr/>
            <p:nvPr/>
          </p:nvSpPr>
          <p:spPr>
            <a:xfrm>
              <a:off x="7261225" y="5046663"/>
              <a:ext cx="287338" cy="360362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7024688" y="5395913"/>
              <a:ext cx="936625" cy="8318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1600" dirty="0">
                  <a:latin typeface="+mn-lt"/>
                </a:rPr>
                <a:t>SA#74</a:t>
              </a:r>
            </a:p>
            <a:p>
              <a:pPr>
                <a:defRPr/>
              </a:pPr>
              <a:r>
                <a:rPr lang="en-US" altLang="zh-CN" sz="1600" dirty="0">
                  <a:latin typeface="+mn-lt"/>
                </a:rPr>
                <a:t>(Dec 2016)</a:t>
              </a:r>
              <a:endParaRPr lang="zh-CN" altLang="en-US" sz="1600" dirty="0">
                <a:latin typeface="+mn-lt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6962044" y="5040357"/>
            <a:ext cx="1117614" cy="945137"/>
            <a:chOff x="6181725" y="5046663"/>
            <a:chExt cx="1117614" cy="945137"/>
          </a:xfrm>
        </p:grpSpPr>
        <p:sp>
          <p:nvSpPr>
            <p:cNvPr id="36" name="等腰三角形 16"/>
            <p:cNvSpPr/>
            <p:nvPr/>
          </p:nvSpPr>
          <p:spPr>
            <a:xfrm>
              <a:off x="6397625" y="5046663"/>
              <a:ext cx="287338" cy="360362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6181725" y="5407025"/>
              <a:ext cx="1117614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1600" dirty="0">
                  <a:latin typeface="+mn-lt"/>
                </a:rPr>
                <a:t>SA#75 </a:t>
              </a:r>
            </a:p>
            <a:p>
              <a:pPr>
                <a:defRPr/>
              </a:pPr>
              <a:r>
                <a:rPr lang="en-US" altLang="zh-CN" sz="1600" dirty="0">
                  <a:latin typeface="+mn-lt"/>
                </a:rPr>
                <a:t>(Mar 2017)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3GPP 5G Roadmap</a:t>
            </a:r>
          </a:p>
        </p:txBody>
      </p:sp>
      <p:pic>
        <p:nvPicPr>
          <p:cNvPr id="409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14" y="1714500"/>
            <a:ext cx="6842125" cy="3278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53089" y="3290889"/>
            <a:ext cx="3355975" cy="2295525"/>
          </a:xfrm>
        </p:spPr>
        <p:txBody>
          <a:bodyPr>
            <a:normAutofit fontScale="55000" lnSpcReduction="20000"/>
          </a:bodyPr>
          <a:lstStyle/>
          <a:p>
            <a:pPr marL="342900" lvl="1" indent="-342900">
              <a:buClrTx/>
              <a:buBlip>
                <a:blip r:embed="rId3"/>
              </a:buBlip>
              <a:defRPr/>
            </a:pPr>
            <a:r>
              <a:rPr lang="en-US" sz="2900" dirty="0">
                <a:ea typeface="+mn-ea"/>
                <a:cs typeface="+mn-cs"/>
              </a:rPr>
              <a:t>5G RAT features will be phased as it will be not possible to standardize all in time for Rel-15 completion and early deployments</a:t>
            </a:r>
          </a:p>
          <a:p>
            <a:pPr>
              <a:defRPr/>
            </a:pPr>
            <a:r>
              <a:rPr lang="en-US" sz="3000" dirty="0"/>
              <a:t>Release 15 will aim at a first phase of expected 5G deployments in 2020</a:t>
            </a:r>
            <a:endParaRPr lang="en-US" sz="3200" b="1" dirty="0">
              <a:solidFill>
                <a:srgbClr val="002846">
                  <a:lumMod val="90000"/>
                  <a:lumOff val="10000"/>
                </a:srgbClr>
              </a:solidFill>
              <a:latin typeface="TIM Sans" panose="02020503040602060503" pitchFamily="18" charset="0"/>
              <a:cs typeface="Calibri" panose="020F0502020204030204" pitchFamily="34" charset="0"/>
            </a:endParaRPr>
          </a:p>
          <a:p>
            <a:pPr>
              <a:defRPr/>
            </a:pPr>
            <a:r>
              <a:rPr lang="en-US" sz="2900" dirty="0"/>
              <a:t>Release 16 will meet the ITU IMT-2020 submission requirements</a:t>
            </a:r>
            <a:endParaRPr lang="en-US" dirty="0"/>
          </a:p>
          <a:p>
            <a:pPr lvl="1">
              <a:defRPr/>
            </a:pPr>
            <a:endParaRPr lang="en-US" dirty="0"/>
          </a:p>
          <a:p>
            <a:pPr>
              <a:defRPr/>
            </a:pP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575" y="5048251"/>
            <a:ext cx="5429250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normAutofit fontScale="62500" lnSpcReduction="2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lvl="1" indent="-342900">
              <a:buClrTx/>
              <a:buBlip>
                <a:blip r:embed="rId3"/>
              </a:buBlip>
              <a:defRPr/>
            </a:pPr>
            <a:r>
              <a:rPr lang="en-US" sz="2800" dirty="0">
                <a:cs typeface="Arial" charset="0"/>
              </a:rPr>
              <a:t>Key requirement: </a:t>
            </a:r>
            <a:r>
              <a:rPr lang="en-US" altLang="en-US" sz="2800" dirty="0">
                <a:cs typeface="Arial" charset="0"/>
              </a:rPr>
              <a:t>NR design should be </a:t>
            </a:r>
            <a:r>
              <a:rPr lang="en-US" altLang="en-US" sz="2800" b="1" dirty="0">
                <a:cs typeface="Arial" charset="0"/>
              </a:rPr>
              <a:t>forward compatible </a:t>
            </a:r>
            <a:r>
              <a:rPr lang="en-US" altLang="en-US" sz="2800" dirty="0">
                <a:cs typeface="Arial" charset="0"/>
              </a:rPr>
              <a:t>at its core so that features can be added in later releases in an optimal way 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endParaRPr lang="en-US" kern="0" dirty="0">
              <a:cs typeface="Arial" charset="0"/>
            </a:endParaRPr>
          </a:p>
          <a:p>
            <a:pPr>
              <a:defRPr/>
            </a:pP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721017285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SA5 </a:t>
            </a:r>
            <a:r>
              <a:rPr lang="sv-SE" dirty="0" err="1"/>
              <a:t>study</a:t>
            </a:r>
            <a:r>
              <a:rPr lang="sv-SE" dirty="0"/>
              <a:t> </a:t>
            </a:r>
            <a:r>
              <a:rPr lang="sv-SE" dirty="0" err="1"/>
              <a:t>items</a:t>
            </a:r>
            <a:r>
              <a:rPr lang="sv-SE" dirty="0"/>
              <a:t> for 5G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950" y="1631950"/>
            <a:ext cx="8099425" cy="4819650"/>
          </a:xfrm>
        </p:spPr>
        <p:txBody>
          <a:bodyPr/>
          <a:lstStyle/>
          <a:p>
            <a:pPr eaLnBrk="1" fontAlgn="ctr" hangingPunct="1"/>
            <a:r>
              <a:rPr lang="en-US" sz="2400" dirty="0"/>
              <a:t>Management and Orchestration Architecture of Next Generation Network and Service (target </a:t>
            </a:r>
            <a:r>
              <a:rPr lang="en-GB" sz="2400" dirty="0"/>
              <a:t>03/2017)</a:t>
            </a:r>
            <a:endParaRPr lang="sv-SE" sz="2400" dirty="0"/>
          </a:p>
          <a:p>
            <a:pPr eaLnBrk="1" fontAlgn="ctr" hangingPunct="1"/>
            <a:r>
              <a:rPr lang="en-US" sz="2400" dirty="0"/>
              <a:t>Management and Orchestration of Network Slicing (target </a:t>
            </a:r>
            <a:r>
              <a:rPr lang="en-GB" sz="2400" dirty="0"/>
              <a:t>03/2017)</a:t>
            </a:r>
            <a:endParaRPr lang="sv-SE" sz="2400" dirty="0"/>
          </a:p>
          <a:p>
            <a:pPr eaLnBrk="1" fontAlgn="ctr" hangingPunct="1"/>
            <a:r>
              <a:rPr lang="en-US" sz="2400" dirty="0"/>
              <a:t>Management aspects of next generation network architecture and features (target </a:t>
            </a:r>
            <a:r>
              <a:rPr lang="en-GB" sz="2400" dirty="0"/>
              <a:t>03/2017)</a:t>
            </a:r>
            <a:endParaRPr lang="sv-SE" sz="2400" dirty="0"/>
          </a:p>
          <a:p>
            <a:pPr eaLnBrk="1" fontAlgn="t" hangingPunct="1"/>
            <a:r>
              <a:rPr lang="en-GB" sz="2400" dirty="0"/>
              <a:t>Management aspects of virtualized network functions that are part of the NR </a:t>
            </a:r>
            <a:r>
              <a:rPr lang="en-US" sz="2400" dirty="0"/>
              <a:t>(target </a:t>
            </a:r>
            <a:r>
              <a:rPr lang="en-GB" sz="2400" dirty="0"/>
              <a:t>09/2017)</a:t>
            </a:r>
            <a:endParaRPr lang="sv-SE" sz="2400" dirty="0"/>
          </a:p>
          <a:p>
            <a:pPr marL="0" inden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143684063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8253" y="2414452"/>
            <a:ext cx="6827838" cy="1143000"/>
          </a:xfrm>
        </p:spPr>
        <p:txBody>
          <a:bodyPr/>
          <a:lstStyle/>
          <a:p>
            <a:r>
              <a:rPr lang="sv-SE" sz="5400" dirty="0" err="1"/>
              <a:t>Expectations</a:t>
            </a:r>
            <a:r>
              <a:rPr lang="sv-SE" sz="5400" dirty="0"/>
              <a:t> for the </a:t>
            </a:r>
            <a:r>
              <a:rPr lang="sv-SE" sz="5400" dirty="0" err="1"/>
              <a:t>future</a:t>
            </a:r>
            <a:endParaRPr lang="sv-SE" sz="5400" dirty="0"/>
          </a:p>
        </p:txBody>
      </p:sp>
    </p:spTree>
    <p:extLst>
      <p:ext uri="{BB962C8B-B14F-4D97-AF65-F5344CB8AC3E}">
        <p14:creationId xmlns:p14="http://schemas.microsoft.com/office/powerpoint/2010/main" val="1679181010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Expected</a:t>
            </a:r>
            <a:r>
              <a:rPr lang="sv-SE" dirty="0"/>
              <a:t> </a:t>
            </a:r>
            <a:r>
              <a:rPr lang="sv-SE" dirty="0" err="1"/>
              <a:t>work</a:t>
            </a:r>
            <a:r>
              <a:rPr lang="sv-SE" dirty="0"/>
              <a:t> item </a:t>
            </a:r>
            <a:r>
              <a:rPr lang="sv-SE" dirty="0" err="1"/>
              <a:t>completion</a:t>
            </a:r>
            <a:r>
              <a:rPr lang="sv-SE" dirty="0"/>
              <a:t> &amp; </a:t>
            </a:r>
            <a:r>
              <a:rPr lang="sv-SE" dirty="0" err="1"/>
              <a:t>follow-up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950" y="1545771"/>
            <a:ext cx="8388350" cy="4830763"/>
          </a:xfrm>
        </p:spPr>
        <p:txBody>
          <a:bodyPr/>
          <a:lstStyle/>
          <a:p>
            <a:r>
              <a:rPr lang="sv-SE" sz="2400" dirty="0" err="1"/>
              <a:t>Completion</a:t>
            </a:r>
            <a:r>
              <a:rPr lang="sv-SE" sz="2400" dirty="0"/>
              <a:t> </a:t>
            </a:r>
            <a:r>
              <a:rPr lang="sv-SE" sz="2400" dirty="0" err="1"/>
              <a:t>of</a:t>
            </a:r>
            <a:r>
              <a:rPr lang="sv-SE" sz="2400" dirty="0"/>
              <a:t> SA5 NFV management </a:t>
            </a:r>
            <a:r>
              <a:rPr lang="sv-SE" sz="2400" dirty="0" err="1"/>
              <a:t>work</a:t>
            </a:r>
            <a:r>
              <a:rPr lang="sv-SE" sz="2400" dirty="0"/>
              <a:t> </a:t>
            </a:r>
            <a:r>
              <a:rPr lang="sv-SE" sz="2400" dirty="0" err="1"/>
              <a:t>items</a:t>
            </a:r>
            <a:r>
              <a:rPr lang="sv-SE" sz="2400" dirty="0"/>
              <a:t> (Rel-14) in </a:t>
            </a:r>
            <a:r>
              <a:rPr lang="sv-SE" sz="2400" dirty="0" err="1"/>
              <a:t>cooperation</a:t>
            </a:r>
            <a:r>
              <a:rPr lang="sv-SE" sz="2400" dirty="0"/>
              <a:t> </a:t>
            </a:r>
            <a:r>
              <a:rPr lang="sv-SE" sz="2400" dirty="0" err="1"/>
              <a:t>with</a:t>
            </a:r>
            <a:r>
              <a:rPr lang="sv-SE" sz="2400" dirty="0"/>
              <a:t> ETSI NFV ISG</a:t>
            </a:r>
          </a:p>
          <a:p>
            <a:pPr lvl="1"/>
            <a:r>
              <a:rPr lang="sv-SE" dirty="0"/>
              <a:t>SA5 </a:t>
            </a:r>
            <a:r>
              <a:rPr lang="sv-SE" dirty="0" err="1"/>
              <a:t>Stage</a:t>
            </a:r>
            <a:r>
              <a:rPr lang="sv-SE" dirty="0"/>
              <a:t> 1, 2 and 3 </a:t>
            </a:r>
            <a:r>
              <a:rPr lang="sv-SE" dirty="0" err="1"/>
              <a:t>specifications</a:t>
            </a:r>
            <a:endParaRPr lang="sv-SE" dirty="0"/>
          </a:p>
          <a:p>
            <a:pPr lvl="1"/>
            <a:r>
              <a:rPr lang="sv-SE" dirty="0"/>
              <a:t>SA5 </a:t>
            </a:r>
            <a:r>
              <a:rPr lang="sv-SE" dirty="0" err="1"/>
              <a:t>Stage</a:t>
            </a:r>
            <a:r>
              <a:rPr lang="sv-SE" dirty="0"/>
              <a:t> 2, 3 </a:t>
            </a:r>
            <a:r>
              <a:rPr lang="sv-SE" dirty="0" err="1"/>
              <a:t>dependency</a:t>
            </a:r>
            <a:r>
              <a:rPr lang="sv-SE" dirty="0"/>
              <a:t> on ETSI NFV </a:t>
            </a:r>
            <a:r>
              <a:rPr lang="sv-SE" dirty="0" err="1"/>
              <a:t>Stage</a:t>
            </a:r>
            <a:r>
              <a:rPr lang="sv-SE" dirty="0"/>
              <a:t> 2, 3</a:t>
            </a:r>
          </a:p>
          <a:p>
            <a:pPr lvl="1"/>
            <a:r>
              <a:rPr lang="sv-SE" dirty="0"/>
              <a:t>ETSI NFV </a:t>
            </a:r>
            <a:r>
              <a:rPr lang="sv-SE" dirty="0" err="1"/>
              <a:t>Stage</a:t>
            </a:r>
            <a:r>
              <a:rPr lang="sv-SE" dirty="0"/>
              <a:t> 3 – no </a:t>
            </a:r>
            <a:r>
              <a:rPr lang="sv-SE" dirty="0" err="1"/>
              <a:t>open</a:t>
            </a:r>
            <a:r>
              <a:rPr lang="sv-SE" dirty="0"/>
              <a:t> source solution </a:t>
            </a:r>
            <a:r>
              <a:rPr lang="sv-SE" dirty="0" err="1"/>
              <a:t>planned</a:t>
            </a:r>
            <a:r>
              <a:rPr lang="sv-SE" dirty="0"/>
              <a:t> for interfaces </a:t>
            </a:r>
            <a:r>
              <a:rPr lang="sv-SE" dirty="0" err="1"/>
              <a:t>used</a:t>
            </a:r>
            <a:r>
              <a:rPr lang="sv-SE" dirty="0"/>
              <a:t> by SA5 </a:t>
            </a:r>
          </a:p>
          <a:p>
            <a:r>
              <a:rPr lang="sv-SE" sz="2400" dirty="0" err="1"/>
              <a:t>Completion</a:t>
            </a:r>
            <a:r>
              <a:rPr lang="sv-SE" sz="2400" dirty="0"/>
              <a:t> </a:t>
            </a:r>
            <a:r>
              <a:rPr lang="sv-SE" sz="2400" dirty="0" err="1"/>
              <a:t>of</a:t>
            </a:r>
            <a:r>
              <a:rPr lang="sv-SE" sz="2400" dirty="0"/>
              <a:t> SA5 5G </a:t>
            </a:r>
            <a:r>
              <a:rPr lang="sv-SE" sz="2400" dirty="0" err="1"/>
              <a:t>study</a:t>
            </a:r>
            <a:r>
              <a:rPr lang="sv-SE" sz="2400" dirty="0"/>
              <a:t> </a:t>
            </a:r>
            <a:r>
              <a:rPr lang="sv-SE" sz="2400" dirty="0" err="1"/>
              <a:t>items</a:t>
            </a:r>
            <a:r>
              <a:rPr lang="sv-SE" sz="2400" dirty="0"/>
              <a:t>; normative </a:t>
            </a:r>
            <a:r>
              <a:rPr lang="sv-SE" sz="2400" dirty="0" err="1"/>
              <a:t>work</a:t>
            </a:r>
            <a:r>
              <a:rPr lang="sv-SE" sz="2400" dirty="0"/>
              <a:t> </a:t>
            </a:r>
            <a:r>
              <a:rPr lang="sv-SE" sz="2400" dirty="0" err="1"/>
              <a:t>items</a:t>
            </a:r>
            <a:r>
              <a:rPr lang="sv-SE" sz="2400" dirty="0"/>
              <a:t> for Management and </a:t>
            </a:r>
            <a:r>
              <a:rPr lang="sv-SE" sz="2400" dirty="0" err="1"/>
              <a:t>Orchestration</a:t>
            </a:r>
            <a:r>
              <a:rPr lang="sv-SE" sz="2400" dirty="0"/>
              <a:t> </a:t>
            </a:r>
            <a:r>
              <a:rPr lang="sv-SE" sz="2400" dirty="0" err="1"/>
              <a:t>of</a:t>
            </a:r>
            <a:r>
              <a:rPr lang="sv-SE" sz="2400" dirty="0"/>
              <a:t> 5G </a:t>
            </a:r>
            <a:r>
              <a:rPr lang="sv-SE" sz="2400" dirty="0" err="1"/>
              <a:t>networks</a:t>
            </a:r>
            <a:r>
              <a:rPr lang="sv-SE" sz="2400" dirty="0"/>
              <a:t> in Rel-15 &amp; Rel-16.</a:t>
            </a:r>
          </a:p>
          <a:p>
            <a:r>
              <a:rPr lang="en-GB" sz="2400" dirty="0"/>
              <a:t>5G management builds on management of both virtualised (can be partly as well) and not virtualised nodes.</a:t>
            </a:r>
            <a:endParaRPr lang="sv-SE" sz="2400" dirty="0"/>
          </a:p>
          <a:p>
            <a:pPr lvl="1"/>
            <a:endParaRPr lang="sv-SE" dirty="0"/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309525426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Self-Organizing Networks (SON) for 5G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/>
              <a:t>SON is essential for 5G to support the increasing network size/complexity and demand for OPEX reduction</a:t>
            </a:r>
          </a:p>
          <a:p>
            <a:r>
              <a:rPr lang="en-US" altLang="en-US" sz="2400" dirty="0"/>
              <a:t>The new concept of network slicing in 5G could lead to per network slice SON features</a:t>
            </a:r>
          </a:p>
          <a:p>
            <a:r>
              <a:rPr lang="en-US" altLang="en-US" sz="2400" dirty="0"/>
              <a:t>Another Radio Access Technology (RAT) will trigger the need for automated tools</a:t>
            </a:r>
            <a:endParaRPr lang="en-GB" altLang="en-US" sz="2400" dirty="0"/>
          </a:p>
          <a:p>
            <a:r>
              <a:rPr lang="en-US" altLang="en-US" sz="2400" dirty="0"/>
              <a:t>The Next Generation network will be based on NFV &amp; SDN - could imply SON-MANO cooperation </a:t>
            </a:r>
          </a:p>
          <a:p>
            <a:r>
              <a:rPr lang="en-US" altLang="zh-CN" sz="2400" dirty="0"/>
              <a:t>Addressing 5G SON is a natural evolution of the on-going studies in SA5</a:t>
            </a:r>
          </a:p>
          <a:p>
            <a:endParaRPr lang="en-GB" altLang="en-US" sz="2400" dirty="0"/>
          </a:p>
          <a:p>
            <a:endParaRPr lang="sv-SE" sz="2400" dirty="0"/>
          </a:p>
        </p:txBody>
      </p:sp>
    </p:spTree>
    <p:extLst>
      <p:ext uri="{BB962C8B-B14F-4D97-AF65-F5344CB8AC3E}">
        <p14:creationId xmlns:p14="http://schemas.microsoft.com/office/powerpoint/2010/main" val="3303291375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General </a:t>
            </a:r>
            <a:r>
              <a:rPr lang="sv-SE" dirty="0" err="1"/>
              <a:t>outlook</a:t>
            </a:r>
            <a:r>
              <a:rPr lang="sv-SE" dirty="0"/>
              <a:t> (1/2)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sz="2400" dirty="0"/>
              <a:t>Coming SA5 standards </a:t>
            </a:r>
            <a:r>
              <a:rPr lang="sv-SE" sz="2400" dirty="0" err="1"/>
              <a:t>will</a:t>
            </a:r>
            <a:r>
              <a:rPr lang="sv-SE" sz="2400" dirty="0"/>
              <a:t> be </a:t>
            </a:r>
            <a:r>
              <a:rPr lang="sv-SE" sz="2400" dirty="0" err="1"/>
              <a:t>significantly</a:t>
            </a:r>
            <a:r>
              <a:rPr lang="sv-SE" sz="2400" dirty="0"/>
              <a:t> </a:t>
            </a:r>
            <a:r>
              <a:rPr lang="sv-SE" sz="2400" dirty="0" err="1"/>
              <a:t>influenced</a:t>
            </a:r>
            <a:r>
              <a:rPr lang="sv-SE" sz="2400" dirty="0"/>
              <a:t> by and </a:t>
            </a:r>
            <a:r>
              <a:rPr lang="sv-SE" sz="2400" dirty="0" err="1"/>
              <a:t>based</a:t>
            </a:r>
            <a:r>
              <a:rPr lang="sv-SE" sz="2400" dirty="0"/>
              <a:t> on the new NFV mgmt </a:t>
            </a:r>
            <a:r>
              <a:rPr lang="sv-SE" sz="2400" dirty="0" err="1"/>
              <a:t>architecture</a:t>
            </a:r>
            <a:r>
              <a:rPr lang="sv-SE" sz="2400" dirty="0"/>
              <a:t>; </a:t>
            </a:r>
            <a:r>
              <a:rPr lang="sv-SE" sz="2400" dirty="0" err="1"/>
              <a:t>almost</a:t>
            </a:r>
            <a:r>
              <a:rPr lang="sv-SE" sz="2400" dirty="0"/>
              <a:t> a ”revolution” in SA5</a:t>
            </a:r>
          </a:p>
          <a:p>
            <a:r>
              <a:rPr lang="sv-SE" sz="2400" dirty="0" err="1"/>
              <a:t>Perhaps</a:t>
            </a:r>
            <a:r>
              <a:rPr lang="sv-SE" sz="2400" dirty="0"/>
              <a:t> </a:t>
            </a:r>
            <a:r>
              <a:rPr lang="sv-SE" sz="2400" dirty="0" err="1"/>
              <a:t>even</a:t>
            </a:r>
            <a:r>
              <a:rPr lang="sv-SE" sz="2400" dirty="0"/>
              <a:t> </a:t>
            </a:r>
            <a:r>
              <a:rPr lang="sv-SE" sz="2400" dirty="0" err="1"/>
              <a:t>more</a:t>
            </a:r>
            <a:r>
              <a:rPr lang="sv-SE" sz="2400" dirty="0"/>
              <a:t> </a:t>
            </a:r>
            <a:r>
              <a:rPr lang="sv-SE" sz="2400" dirty="0" err="1"/>
              <a:t>influenced</a:t>
            </a:r>
            <a:r>
              <a:rPr lang="sv-SE" sz="2400" dirty="0"/>
              <a:t> by the coming 5G </a:t>
            </a:r>
            <a:r>
              <a:rPr lang="sv-SE" sz="2400" dirty="0" err="1"/>
              <a:t>requirements</a:t>
            </a:r>
            <a:r>
              <a:rPr lang="sv-SE" sz="2400" dirty="0"/>
              <a:t> and solutions</a:t>
            </a:r>
          </a:p>
          <a:p>
            <a:r>
              <a:rPr lang="sv-SE" sz="2400" dirty="0" err="1"/>
              <a:t>Normally</a:t>
            </a:r>
            <a:r>
              <a:rPr lang="sv-SE" sz="2400" dirty="0"/>
              <a:t> an international standard </a:t>
            </a:r>
            <a:r>
              <a:rPr lang="sv-SE" sz="2400" dirty="0" err="1"/>
              <a:t>evolves</a:t>
            </a:r>
            <a:r>
              <a:rPr lang="sv-SE" sz="2400" dirty="0"/>
              <a:t> </a:t>
            </a:r>
            <a:r>
              <a:rPr lang="sv-SE" sz="2400" dirty="0" err="1"/>
              <a:t>with</a:t>
            </a:r>
            <a:r>
              <a:rPr lang="sv-SE" sz="2400" dirty="0"/>
              <a:t> small </a:t>
            </a:r>
            <a:r>
              <a:rPr lang="sv-SE" sz="2400" dirty="0" err="1"/>
              <a:t>incremental</a:t>
            </a:r>
            <a:r>
              <a:rPr lang="sv-SE" sz="2400" dirty="0"/>
              <a:t> steps</a:t>
            </a:r>
          </a:p>
          <a:p>
            <a:r>
              <a:rPr lang="sv-SE" sz="2400" dirty="0"/>
              <a:t>Market </a:t>
            </a:r>
            <a:r>
              <a:rPr lang="sv-SE" sz="2400" dirty="0" err="1"/>
              <a:t>requirements</a:t>
            </a:r>
            <a:r>
              <a:rPr lang="sv-SE" sz="2400" dirty="0"/>
              <a:t> </a:t>
            </a:r>
            <a:r>
              <a:rPr lang="sv-SE" sz="2400" dirty="0" err="1"/>
              <a:t>now</a:t>
            </a:r>
            <a:r>
              <a:rPr lang="sv-SE" sz="2400" dirty="0"/>
              <a:t> </a:t>
            </a:r>
            <a:r>
              <a:rPr lang="sv-SE" sz="2400" dirty="0" err="1"/>
              <a:t>lead</a:t>
            </a:r>
            <a:r>
              <a:rPr lang="sv-SE" sz="2400" dirty="0"/>
              <a:t> to </a:t>
            </a:r>
            <a:r>
              <a:rPr lang="sv-SE" sz="2400" dirty="0" err="1"/>
              <a:t>need</a:t>
            </a:r>
            <a:r>
              <a:rPr lang="sv-SE" sz="2400" dirty="0"/>
              <a:t> for </a:t>
            </a:r>
            <a:r>
              <a:rPr lang="sv-SE" sz="2400" dirty="0" err="1"/>
              <a:t>much</a:t>
            </a:r>
            <a:r>
              <a:rPr lang="sv-SE" sz="2400" dirty="0"/>
              <a:t> faster evolution</a:t>
            </a:r>
          </a:p>
        </p:txBody>
      </p:sp>
    </p:spTree>
    <p:extLst>
      <p:ext uri="{BB962C8B-B14F-4D97-AF65-F5344CB8AC3E}">
        <p14:creationId xmlns:p14="http://schemas.microsoft.com/office/powerpoint/2010/main" val="3682343277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/>
          <p:cNvGraphicFramePr>
            <a:graphicFrameLocks/>
          </p:cNvGraphicFramePr>
          <p:nvPr>
            <p:extLst/>
          </p:nvPr>
        </p:nvGraphicFramePr>
        <p:xfrm>
          <a:off x="2573266" y="857756"/>
          <a:ext cx="6473629" cy="54702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54" name="TextBox 6"/>
          <p:cNvSpPr txBox="1">
            <a:spLocks noChangeArrowheads="1"/>
          </p:cNvSpPr>
          <p:nvPr/>
        </p:nvSpPr>
        <p:spPr bwMode="auto">
          <a:xfrm>
            <a:off x="119064" y="978652"/>
            <a:ext cx="3989387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eaLnBrk="1" hangingPunct="1">
              <a:buClr>
                <a:srgbClr val="009FE2"/>
              </a:buClr>
              <a:buBlip>
                <a:blip r:embed="rId4"/>
              </a:buBlip>
              <a:defRPr/>
            </a:pPr>
            <a:r>
              <a:rPr lang="en-GB" sz="1400" dirty="0">
                <a:latin typeface="+mn-lt"/>
                <a:cs typeface="Arial" charset="0"/>
              </a:rPr>
              <a:t> ~400 Companies from 39 Countries</a:t>
            </a:r>
          </a:p>
          <a:p>
            <a:pPr marL="285750" indent="-285750" eaLnBrk="1" hangingPunct="1">
              <a:buClr>
                <a:srgbClr val="009FE2"/>
              </a:buClr>
              <a:buBlip>
                <a:blip r:embed="rId4"/>
              </a:buBlip>
              <a:defRPr/>
            </a:pPr>
            <a:r>
              <a:rPr lang="en-GB" sz="1400" dirty="0">
                <a:latin typeface="+mn-lt"/>
                <a:cs typeface="Arial" charset="0"/>
              </a:rPr>
              <a:t> </a:t>
            </a:r>
            <a:r>
              <a:rPr lang="en-US" sz="1400" dirty="0">
                <a:latin typeface="+mn-lt"/>
                <a:cs typeface="Arial" charset="0"/>
              </a:rPr>
              <a:t>50.000 delegate days per year</a:t>
            </a:r>
          </a:p>
          <a:p>
            <a:pPr marL="285750" indent="-285750" eaLnBrk="1" hangingPunct="1">
              <a:buClr>
                <a:srgbClr val="009FE2"/>
              </a:buClr>
              <a:buBlip>
                <a:blip r:embed="rId4"/>
              </a:buBlip>
              <a:defRPr/>
            </a:pPr>
            <a:r>
              <a:rPr lang="en-US" sz="1400" dirty="0">
                <a:latin typeface="+mn-lt"/>
                <a:cs typeface="Arial" charset="0"/>
              </a:rPr>
              <a:t> 40.000 documents per year</a:t>
            </a:r>
          </a:p>
          <a:p>
            <a:pPr marL="285750" indent="-285750" eaLnBrk="1" hangingPunct="1">
              <a:buClr>
                <a:srgbClr val="009FE2"/>
              </a:buClr>
              <a:buBlip>
                <a:blip r:embed="rId4"/>
              </a:buBlip>
              <a:defRPr/>
            </a:pPr>
            <a:r>
              <a:rPr lang="en-US" sz="1400" dirty="0">
                <a:latin typeface="+mn-lt"/>
                <a:cs typeface="Arial" charset="0"/>
              </a:rPr>
              <a:t> 1.200 specs per Release</a:t>
            </a:r>
          </a:p>
          <a:p>
            <a:pPr marL="285750" indent="-285750" eaLnBrk="1" hangingPunct="1">
              <a:buClr>
                <a:srgbClr val="009FE2"/>
              </a:buClr>
              <a:buBlip>
                <a:blip r:embed="rId4"/>
              </a:buBlip>
              <a:defRPr/>
            </a:pPr>
            <a:r>
              <a:rPr lang="en-US" sz="1400" dirty="0">
                <a:latin typeface="+mn-lt"/>
                <a:cs typeface="Arial" charset="0"/>
              </a:rPr>
              <a:t> New Release every ~18 months</a:t>
            </a:r>
            <a:endParaRPr lang="en-GB" sz="1400" dirty="0">
              <a:solidFill>
                <a:srgbClr val="FF0000"/>
              </a:solidFill>
              <a:latin typeface="+mn-lt"/>
              <a:cs typeface="Arial" charset="0"/>
            </a:endParaRPr>
          </a:p>
        </p:txBody>
      </p:sp>
      <p:sp>
        <p:nvSpPr>
          <p:cNvPr id="18" name="제목 1"/>
          <p:cNvSpPr txBox="1">
            <a:spLocks/>
          </p:cNvSpPr>
          <p:nvPr/>
        </p:nvSpPr>
        <p:spPr bwMode="auto">
          <a:xfrm>
            <a:off x="288735" y="182561"/>
            <a:ext cx="6569074" cy="857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ko-KR" sz="3200" dirty="0">
                <a:solidFill>
                  <a:srgbClr val="FF0000"/>
                </a:solidFill>
                <a:latin typeface="+mj-lt"/>
                <a:cs typeface="Arial" charset="0"/>
              </a:rPr>
              <a:t>3GPP Facts and Figures</a:t>
            </a:r>
            <a:endParaRPr lang="ko-KR" altLang="en-US" sz="3200" dirty="0">
              <a:solidFill>
                <a:srgbClr val="FF0000"/>
              </a:solidFill>
              <a:latin typeface="+mj-lt"/>
              <a:cs typeface="Arial" charset="0"/>
            </a:endParaRPr>
          </a:p>
        </p:txBody>
      </p:sp>
      <p:graphicFrame>
        <p:nvGraphicFramePr>
          <p:cNvPr id="19460" name="Chart 20"/>
          <p:cNvGraphicFramePr>
            <a:graphicFrameLocks/>
          </p:cNvGraphicFramePr>
          <p:nvPr>
            <p:extLst/>
          </p:nvPr>
        </p:nvGraphicFramePr>
        <p:xfrm>
          <a:off x="-85868" y="2993590"/>
          <a:ext cx="3314700" cy="2697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99" name="Worksheet" r:id="rId5" imgW="3324256" imgH="2705130" progId="Excel.Sheet.8">
                  <p:embed/>
                </p:oleObj>
              </mc:Choice>
              <mc:Fallback>
                <p:oleObj name="Worksheet" r:id="rId5" imgW="3324256" imgH="2705130" progId="Excel.Sheet.8">
                  <p:embed/>
                  <p:pic>
                    <p:nvPicPr>
                      <p:cNvPr id="0" name="Picture 24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85868" y="2993590"/>
                        <a:ext cx="3314700" cy="2697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455299" y="4555816"/>
            <a:ext cx="4187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R99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029834" y="4342171"/>
            <a:ext cx="3481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R4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33837" y="4219060"/>
            <a:ext cx="3481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R5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37840" y="4016409"/>
            <a:ext cx="3481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R6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635994" y="3972839"/>
            <a:ext cx="3481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R7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198499" y="3681876"/>
            <a:ext cx="3481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R8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01165" y="3726618"/>
            <a:ext cx="3481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R9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243040" y="3888666"/>
            <a:ext cx="4187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R10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566928" y="3726617"/>
            <a:ext cx="4187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R11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985632" y="3603506"/>
            <a:ext cx="4187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R12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404336" y="3292007"/>
            <a:ext cx="4187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R13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628191" y="3099249"/>
            <a:ext cx="4187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R14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903474" y="1463144"/>
            <a:ext cx="30978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latin typeface="+mn-lt"/>
              </a:rPr>
              <a:t>Approved CRs per year per Release</a:t>
            </a:r>
            <a:endParaRPr lang="en-GB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38188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General </a:t>
            </a:r>
            <a:r>
              <a:rPr lang="sv-SE" dirty="0" err="1"/>
              <a:t>outlook</a:t>
            </a:r>
            <a:r>
              <a:rPr lang="sv-SE" dirty="0"/>
              <a:t> (2/2)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/>
              <a:t>Need to make older systems more efficient and well integrated with future systems</a:t>
            </a:r>
          </a:p>
          <a:p>
            <a:r>
              <a:rPr lang="en-GB" sz="2400" dirty="0"/>
              <a:t>Vast variety of end user applications (connected society) are setting new requirements on the whole mobile system</a:t>
            </a:r>
          </a:p>
          <a:p>
            <a:r>
              <a:rPr lang="en-GB" sz="2400" dirty="0"/>
              <a:t>This also affects the Management and Orchestration</a:t>
            </a:r>
          </a:p>
          <a:p>
            <a:r>
              <a:rPr lang="en-GB" sz="2400" dirty="0"/>
              <a:t>Managing the end user applications (or types of end user applications) will be more important</a:t>
            </a:r>
          </a:p>
          <a:p>
            <a:r>
              <a:rPr lang="en-GB" sz="2400" dirty="0"/>
              <a:t>=&gt;Management and Orchestration is going into the area of end-user applications provided by OTT </a:t>
            </a:r>
          </a:p>
          <a:p>
            <a:r>
              <a:rPr lang="en-GB" sz="2400" dirty="0"/>
              <a:t>=&gt;May lead to (need for) new cooperation with OTT vendors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565849281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Obstacles</a:t>
            </a:r>
            <a:r>
              <a:rPr lang="sv-SE" dirty="0"/>
              <a:t> / </a:t>
            </a:r>
            <a:r>
              <a:rPr lang="sv-SE" dirty="0" err="1"/>
              <a:t>issues</a:t>
            </a:r>
            <a:r>
              <a:rPr lang="sv-SE" dirty="0"/>
              <a:t> for </a:t>
            </a:r>
            <a:r>
              <a:rPr lang="sv-SE" dirty="0" err="1"/>
              <a:t>future</a:t>
            </a:r>
            <a:r>
              <a:rPr lang="sv-SE" dirty="0"/>
              <a:t> management standards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950" y="1680573"/>
            <a:ext cx="8388350" cy="4830763"/>
          </a:xfrm>
        </p:spPr>
        <p:txBody>
          <a:bodyPr/>
          <a:lstStyle/>
          <a:p>
            <a:r>
              <a:rPr lang="sv-SE" sz="2400" dirty="0"/>
              <a:t>1. </a:t>
            </a:r>
            <a:r>
              <a:rPr lang="sv-SE" sz="2400" dirty="0" err="1"/>
              <a:t>Cooperation</a:t>
            </a:r>
            <a:r>
              <a:rPr lang="sv-SE" sz="2400" dirty="0"/>
              <a:t> </a:t>
            </a:r>
            <a:r>
              <a:rPr lang="sv-SE" sz="2400" dirty="0" err="1"/>
              <a:t>between</a:t>
            </a:r>
            <a:r>
              <a:rPr lang="sv-SE" sz="2400" dirty="0"/>
              <a:t> </a:t>
            </a:r>
            <a:r>
              <a:rPr lang="sv-SE" sz="2400" dirty="0" err="1"/>
              <a:t>SDOs</a:t>
            </a:r>
            <a:r>
              <a:rPr lang="sv-SE" sz="2400" dirty="0"/>
              <a:t> </a:t>
            </a:r>
            <a:r>
              <a:rPr lang="sv-SE" sz="2400" dirty="0" err="1"/>
              <a:t>about</a:t>
            </a:r>
            <a:r>
              <a:rPr lang="sv-SE" sz="2400" dirty="0"/>
              <a:t> common interfaces (</a:t>
            </a:r>
            <a:r>
              <a:rPr lang="sv-SE" sz="2400" dirty="0" err="1"/>
              <a:t>e.g</a:t>
            </a:r>
            <a:r>
              <a:rPr lang="sv-SE" sz="2400" dirty="0"/>
              <a:t>. </a:t>
            </a:r>
            <a:r>
              <a:rPr lang="sv-SE" sz="2400" dirty="0" err="1"/>
              <a:t>with</a:t>
            </a:r>
            <a:r>
              <a:rPr lang="sv-SE" sz="2400" dirty="0"/>
              <a:t> ETSI NFV IFA) is a </a:t>
            </a:r>
            <a:r>
              <a:rPr lang="sv-SE" sz="2400" dirty="0" err="1"/>
              <a:t>challenge</a:t>
            </a:r>
            <a:r>
              <a:rPr lang="sv-SE" sz="2400" dirty="0"/>
              <a:t> to </a:t>
            </a:r>
            <a:r>
              <a:rPr lang="sv-SE" sz="2400" dirty="0" err="1"/>
              <a:t>synchronise</a:t>
            </a:r>
            <a:r>
              <a:rPr lang="sv-SE" sz="2400" dirty="0"/>
              <a:t> </a:t>
            </a:r>
            <a:r>
              <a:rPr lang="sv-SE" sz="2400" dirty="0" err="1"/>
              <a:t>time</a:t>
            </a:r>
            <a:r>
              <a:rPr lang="sv-SE" sz="2400" dirty="0"/>
              <a:t> plans (different release plans, LS </a:t>
            </a:r>
            <a:r>
              <a:rPr lang="sv-SE" sz="2400" dirty="0" err="1"/>
              <a:t>exchange</a:t>
            </a:r>
            <a:r>
              <a:rPr lang="sv-SE" sz="2400" dirty="0"/>
              <a:t> etc.)</a:t>
            </a:r>
          </a:p>
          <a:p>
            <a:r>
              <a:rPr lang="sv-SE" sz="2400" dirty="0"/>
              <a:t>2. </a:t>
            </a:r>
            <a:r>
              <a:rPr lang="sv-SE" sz="2400" dirty="0" err="1"/>
              <a:t>How</a:t>
            </a:r>
            <a:r>
              <a:rPr lang="sv-SE" sz="2400" dirty="0"/>
              <a:t> to </a:t>
            </a:r>
            <a:r>
              <a:rPr lang="sv-SE" sz="2400" dirty="0" err="1"/>
              <a:t>manage</a:t>
            </a:r>
            <a:r>
              <a:rPr lang="sv-SE" sz="2400" dirty="0"/>
              <a:t> OTT services</a:t>
            </a:r>
          </a:p>
          <a:p>
            <a:r>
              <a:rPr lang="sv-SE" sz="2400" dirty="0"/>
              <a:t>3. </a:t>
            </a:r>
            <a:r>
              <a:rPr lang="sv-SE" sz="2400" dirty="0" err="1"/>
              <a:t>Higher</a:t>
            </a:r>
            <a:r>
              <a:rPr lang="sv-SE" sz="2400" dirty="0"/>
              <a:t> market </a:t>
            </a:r>
            <a:r>
              <a:rPr lang="sv-SE" sz="2400" dirty="0" err="1"/>
              <a:t>pressure</a:t>
            </a:r>
            <a:r>
              <a:rPr lang="sv-SE" sz="2400" dirty="0"/>
              <a:t> to </a:t>
            </a:r>
            <a:r>
              <a:rPr lang="sv-SE" sz="2400" dirty="0" err="1"/>
              <a:t>standardise</a:t>
            </a:r>
            <a:r>
              <a:rPr lang="sv-SE" sz="2400" dirty="0"/>
              <a:t> </a:t>
            </a:r>
            <a:r>
              <a:rPr lang="sv-SE" sz="2400" dirty="0" err="1"/>
              <a:t>more</a:t>
            </a:r>
            <a:r>
              <a:rPr lang="sv-SE" sz="2400" dirty="0"/>
              <a:t> features in </a:t>
            </a:r>
            <a:r>
              <a:rPr lang="sv-SE" sz="2400" dirty="0" err="1"/>
              <a:t>shorter</a:t>
            </a:r>
            <a:r>
              <a:rPr lang="sv-SE" sz="2400" dirty="0"/>
              <a:t> </a:t>
            </a:r>
            <a:r>
              <a:rPr lang="sv-SE" sz="2400" dirty="0" err="1"/>
              <a:t>time</a:t>
            </a:r>
            <a:endParaRPr lang="sv-SE" sz="2400" dirty="0"/>
          </a:p>
          <a:p>
            <a:endParaRPr lang="sv-SE" sz="2400" dirty="0"/>
          </a:p>
        </p:txBody>
      </p:sp>
    </p:spTree>
    <p:extLst>
      <p:ext uri="{BB962C8B-B14F-4D97-AF65-F5344CB8AC3E}">
        <p14:creationId xmlns:p14="http://schemas.microsoft.com/office/powerpoint/2010/main" val="1082720917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Next</a:t>
            </a:r>
            <a:r>
              <a:rPr lang="sv-SE" dirty="0"/>
              <a:t> steps (to </a:t>
            </a:r>
            <a:r>
              <a:rPr lang="sv-SE" dirty="0" err="1"/>
              <a:t>solve</a:t>
            </a:r>
            <a:r>
              <a:rPr lang="sv-SE" dirty="0"/>
              <a:t> the </a:t>
            </a:r>
            <a:r>
              <a:rPr lang="sv-SE" dirty="0" err="1"/>
              <a:t>issues</a:t>
            </a:r>
            <a:r>
              <a:rPr lang="sv-SE" dirty="0"/>
              <a:t> </a:t>
            </a:r>
            <a:r>
              <a:rPr lang="sv-SE" dirty="0" err="1"/>
              <a:t>identified</a:t>
            </a:r>
            <a:r>
              <a:rPr lang="sv-SE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sz="2400" dirty="0"/>
              <a:t>1. </a:t>
            </a:r>
            <a:r>
              <a:rPr lang="sv-SE" sz="2400" dirty="0" err="1"/>
              <a:t>Regular</a:t>
            </a:r>
            <a:r>
              <a:rPr lang="sv-SE" sz="2400" dirty="0"/>
              <a:t> LS </a:t>
            </a:r>
            <a:r>
              <a:rPr lang="sv-SE" sz="2400" dirty="0" err="1"/>
              <a:t>exchange</a:t>
            </a:r>
            <a:r>
              <a:rPr lang="sv-SE" sz="2400" dirty="0"/>
              <a:t> and SDO </a:t>
            </a:r>
            <a:r>
              <a:rPr lang="sv-SE" sz="2400" dirty="0" err="1"/>
              <a:t>member</a:t>
            </a:r>
            <a:r>
              <a:rPr lang="sv-SE" sz="2400" dirty="0"/>
              <a:t> participation on </a:t>
            </a:r>
            <a:r>
              <a:rPr lang="sv-SE" sz="2400" dirty="0" err="1"/>
              <a:t>each</a:t>
            </a:r>
            <a:r>
              <a:rPr lang="sv-SE" sz="2400" dirty="0"/>
              <a:t> </a:t>
            </a:r>
            <a:r>
              <a:rPr lang="sv-SE" sz="2400" dirty="0" err="1"/>
              <a:t>side</a:t>
            </a:r>
            <a:r>
              <a:rPr lang="sv-SE" sz="2400" dirty="0"/>
              <a:t> to </a:t>
            </a:r>
            <a:r>
              <a:rPr lang="sv-SE" sz="2400" dirty="0" err="1"/>
              <a:t>enable</a:t>
            </a:r>
            <a:r>
              <a:rPr lang="sv-SE" sz="2400" dirty="0"/>
              <a:t> </a:t>
            </a:r>
            <a:r>
              <a:rPr lang="sv-SE" sz="2400" dirty="0" err="1"/>
              <a:t>better</a:t>
            </a:r>
            <a:r>
              <a:rPr lang="sv-SE" sz="2400" dirty="0"/>
              <a:t> and faster </a:t>
            </a:r>
            <a:r>
              <a:rPr lang="sv-SE" sz="2400" dirty="0" err="1"/>
              <a:t>understanding</a:t>
            </a:r>
            <a:r>
              <a:rPr lang="sv-SE" sz="2400" dirty="0"/>
              <a:t> </a:t>
            </a:r>
            <a:r>
              <a:rPr lang="sv-SE" sz="2400" dirty="0" err="1"/>
              <a:t>of</a:t>
            </a:r>
            <a:r>
              <a:rPr lang="sv-SE" sz="2400" dirty="0"/>
              <a:t> </a:t>
            </a:r>
            <a:r>
              <a:rPr lang="sv-SE" sz="2400" dirty="0" err="1"/>
              <a:t>technical</a:t>
            </a:r>
            <a:r>
              <a:rPr lang="sv-SE" sz="2400" dirty="0"/>
              <a:t> </a:t>
            </a:r>
            <a:r>
              <a:rPr lang="sv-SE" sz="2400" dirty="0" err="1"/>
              <a:t>details</a:t>
            </a:r>
            <a:r>
              <a:rPr lang="sv-SE" sz="2400" dirty="0"/>
              <a:t>.</a:t>
            </a:r>
          </a:p>
          <a:p>
            <a:r>
              <a:rPr lang="sv-SE" sz="2400" dirty="0"/>
              <a:t>2. </a:t>
            </a:r>
            <a:r>
              <a:rPr lang="sv-SE" sz="2400" dirty="0" err="1"/>
              <a:t>QoE</a:t>
            </a:r>
            <a:r>
              <a:rPr lang="sv-SE" sz="2400" dirty="0"/>
              <a:t> </a:t>
            </a:r>
            <a:r>
              <a:rPr lang="sv-SE" sz="2400" dirty="0" err="1"/>
              <a:t>measurements</a:t>
            </a:r>
            <a:r>
              <a:rPr lang="sv-SE" sz="2400" dirty="0"/>
              <a:t> for OTT </a:t>
            </a:r>
            <a:r>
              <a:rPr lang="sv-SE" sz="2400" dirty="0" err="1"/>
              <a:t>applications</a:t>
            </a:r>
            <a:r>
              <a:rPr lang="sv-SE" sz="2400" dirty="0"/>
              <a:t> </a:t>
            </a:r>
            <a:r>
              <a:rPr lang="sv-SE" sz="2400" dirty="0" err="1"/>
              <a:t>may</a:t>
            </a:r>
            <a:r>
              <a:rPr lang="sv-SE" sz="2400" dirty="0"/>
              <a:t> be a </a:t>
            </a:r>
            <a:r>
              <a:rPr lang="sv-SE" sz="2400" dirty="0" err="1"/>
              <a:t>first</a:t>
            </a:r>
            <a:r>
              <a:rPr lang="sv-SE" sz="2400" dirty="0"/>
              <a:t> step (</a:t>
            </a:r>
            <a:r>
              <a:rPr lang="sv-SE" sz="2400" dirty="0" err="1"/>
              <a:t>which</a:t>
            </a:r>
            <a:r>
              <a:rPr lang="sv-SE" sz="2400" dirty="0"/>
              <a:t> SA5 has </a:t>
            </a:r>
            <a:r>
              <a:rPr lang="sv-SE" sz="2400" dirty="0" err="1"/>
              <a:t>started</a:t>
            </a:r>
            <a:r>
              <a:rPr lang="sv-SE" sz="2400" dirty="0"/>
              <a:t> </a:t>
            </a:r>
            <a:r>
              <a:rPr lang="sv-SE" sz="2400" dirty="0" err="1"/>
              <a:t>looking</a:t>
            </a:r>
            <a:r>
              <a:rPr lang="sv-SE" sz="2400" dirty="0"/>
              <a:t> </a:t>
            </a:r>
            <a:r>
              <a:rPr lang="sv-SE" sz="2400" dirty="0" err="1"/>
              <a:t>into</a:t>
            </a:r>
            <a:r>
              <a:rPr lang="sv-SE" sz="2400" dirty="0"/>
              <a:t>, in the 5G studies). </a:t>
            </a:r>
            <a:r>
              <a:rPr lang="sv-SE" sz="2400" dirty="0" err="1"/>
              <a:t>Cooperation</a:t>
            </a:r>
            <a:r>
              <a:rPr lang="sv-SE" sz="2400" dirty="0"/>
              <a:t> </a:t>
            </a:r>
            <a:r>
              <a:rPr lang="sv-SE" sz="2400" dirty="0" err="1"/>
              <a:t>with</a:t>
            </a:r>
            <a:r>
              <a:rPr lang="sv-SE" sz="2400" dirty="0"/>
              <a:t> OTT </a:t>
            </a:r>
            <a:r>
              <a:rPr lang="sv-SE" sz="2400" dirty="0" err="1"/>
              <a:t>vendors</a:t>
            </a:r>
            <a:r>
              <a:rPr lang="sv-SE" sz="2400" dirty="0"/>
              <a:t> </a:t>
            </a:r>
            <a:r>
              <a:rPr lang="sv-SE" sz="2400" dirty="0" err="1"/>
              <a:t>may</a:t>
            </a:r>
            <a:r>
              <a:rPr lang="sv-SE" sz="2400" dirty="0"/>
              <a:t> be a </a:t>
            </a:r>
            <a:r>
              <a:rPr lang="sv-SE" sz="2400" dirty="0" err="1"/>
              <a:t>another</a:t>
            </a:r>
            <a:r>
              <a:rPr lang="sv-SE" sz="2400" dirty="0"/>
              <a:t> step.</a:t>
            </a:r>
          </a:p>
          <a:p>
            <a:r>
              <a:rPr lang="sv-SE" sz="2400" dirty="0"/>
              <a:t>3. </a:t>
            </a:r>
            <a:r>
              <a:rPr lang="sv-SE" sz="2400" dirty="0" err="1"/>
              <a:t>More</a:t>
            </a:r>
            <a:r>
              <a:rPr lang="sv-SE" sz="2400" dirty="0"/>
              <a:t> meetings &amp; </a:t>
            </a:r>
            <a:r>
              <a:rPr lang="sv-SE" sz="2400" dirty="0" err="1"/>
              <a:t>more</a:t>
            </a:r>
            <a:r>
              <a:rPr lang="sv-SE" sz="2400" dirty="0"/>
              <a:t> </a:t>
            </a:r>
            <a:r>
              <a:rPr lang="sv-SE" sz="2400" dirty="0" err="1"/>
              <a:t>efficient</a:t>
            </a:r>
            <a:r>
              <a:rPr lang="sv-SE" sz="2400" dirty="0"/>
              <a:t> meetings (plan </a:t>
            </a:r>
            <a:r>
              <a:rPr lang="sv-SE" sz="2400" dirty="0" err="1"/>
              <a:t>already</a:t>
            </a:r>
            <a:r>
              <a:rPr lang="sv-SE" sz="2400" dirty="0"/>
              <a:t> </a:t>
            </a:r>
            <a:r>
              <a:rPr lang="sv-SE" sz="2400" dirty="0" err="1"/>
              <a:t>started</a:t>
            </a:r>
            <a:r>
              <a:rPr lang="sv-SE" sz="24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698719890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Summary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sz="2400" dirty="0"/>
              <a:t>3GPP </a:t>
            </a:r>
            <a:r>
              <a:rPr lang="sv-SE" sz="2400" dirty="0" err="1"/>
              <a:t>defines</a:t>
            </a:r>
            <a:r>
              <a:rPr lang="sv-SE" sz="2400" dirty="0"/>
              <a:t> the global standard for mobile </a:t>
            </a:r>
            <a:r>
              <a:rPr lang="sv-SE" sz="2400" dirty="0" err="1"/>
              <a:t>broadband</a:t>
            </a:r>
            <a:r>
              <a:rPr lang="sv-SE" sz="2400" dirty="0"/>
              <a:t> </a:t>
            </a:r>
            <a:r>
              <a:rPr lang="sv-SE" sz="2400" dirty="0" err="1"/>
              <a:t>networks</a:t>
            </a:r>
            <a:r>
              <a:rPr lang="sv-SE" sz="2400" dirty="0"/>
              <a:t>.</a:t>
            </a:r>
          </a:p>
          <a:p>
            <a:r>
              <a:rPr lang="sv-SE" sz="2400" dirty="0"/>
              <a:t>SA5 </a:t>
            </a:r>
            <a:r>
              <a:rPr lang="sv-SE" sz="2400" dirty="0" err="1"/>
              <a:t>standardizes</a:t>
            </a:r>
            <a:r>
              <a:rPr lang="sv-SE" sz="2400" dirty="0"/>
              <a:t> the </a:t>
            </a:r>
            <a:r>
              <a:rPr lang="en-GB" sz="2400" dirty="0"/>
              <a:t>Management, Orchestration and Charging of all 3GPP-defined systems – 2G/3G/4G/5G and beyond.</a:t>
            </a:r>
          </a:p>
          <a:p>
            <a:r>
              <a:rPr lang="en-GB" sz="2400" dirty="0"/>
              <a:t>SA5 is happy to cooperate with other SDOs whenever there is a need/benefit.</a:t>
            </a:r>
            <a:endParaRPr lang="sv-SE" sz="2400" dirty="0"/>
          </a:p>
        </p:txBody>
      </p:sp>
    </p:spTree>
    <p:extLst>
      <p:ext uri="{BB962C8B-B14F-4D97-AF65-F5344CB8AC3E}">
        <p14:creationId xmlns:p14="http://schemas.microsoft.com/office/powerpoint/2010/main" val="608626575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011363" y="5575300"/>
            <a:ext cx="5138737" cy="519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+mn-cs"/>
                <a:hlinkClick r:id="rId3"/>
              </a:rPr>
              <a:t>www.3gpp.org</a:t>
            </a:r>
            <a:r>
              <a:rPr lang="en-GB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+mn-cs"/>
              </a:rPr>
              <a:t>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651250" y="6026150"/>
            <a:ext cx="2049463" cy="3381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Font typeface="Calibri" pitchFamily="34" charset="0"/>
              <a:buNone/>
              <a:defRPr/>
            </a:pPr>
            <a:r>
              <a:rPr lang="en-GB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+mn-cs"/>
                <a:hlinkClick r:id="rId4"/>
              </a:rPr>
              <a:t>contact@3gpp.org</a:t>
            </a:r>
            <a:r>
              <a:rPr lang="en-GB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+mn-cs"/>
              </a:rPr>
              <a:t> </a:t>
            </a:r>
            <a:endParaRPr lang="en-US" sz="4800" b="1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  <a:cs typeface="+mn-cs"/>
            </a:endParaRPr>
          </a:p>
        </p:txBody>
      </p:sp>
      <p:sp>
        <p:nvSpPr>
          <p:cNvPr id="87044" name="Title 1"/>
          <p:cNvSpPr>
            <a:spLocks/>
          </p:cNvSpPr>
          <p:nvPr/>
        </p:nvSpPr>
        <p:spPr bwMode="auto">
          <a:xfrm>
            <a:off x="1870075" y="71438"/>
            <a:ext cx="523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Blip>
                <a:blip r:embed="rId5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600" dirty="0">
                <a:solidFill>
                  <a:srgbClr val="FF0000"/>
                </a:solidFill>
              </a:rPr>
              <a:t>Thank You!</a:t>
            </a:r>
          </a:p>
        </p:txBody>
      </p:sp>
      <p:pic>
        <p:nvPicPr>
          <p:cNvPr id="87045" name="Picture 6" descr="template_web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625" y="1208088"/>
            <a:ext cx="6273800" cy="425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0782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58813" y="1697038"/>
            <a:ext cx="7772400" cy="203835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5300" b="1" dirty="0"/>
              <a:t>ANNEX</a:t>
            </a: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3"/>
          <p:cNvSpPr>
            <a:spLocks noChangeArrowheads="1"/>
          </p:cNvSpPr>
          <p:nvPr/>
        </p:nvSpPr>
        <p:spPr bwMode="auto">
          <a:xfrm>
            <a:off x="7272338" y="857250"/>
            <a:ext cx="1871662" cy="9334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 dirty="0">
              <a:latin typeface="Arial" panose="020B0604020202020204" pitchFamily="34" charset="0"/>
            </a:endParaRPr>
          </a:p>
        </p:txBody>
      </p:sp>
      <p:sp>
        <p:nvSpPr>
          <p:cNvPr id="72" name="AutoShape 26"/>
          <p:cNvSpPr>
            <a:spLocks noChangeArrowheads="1"/>
          </p:cNvSpPr>
          <p:nvPr/>
        </p:nvSpPr>
        <p:spPr bwMode="auto">
          <a:xfrm>
            <a:off x="7742238" y="5065713"/>
            <a:ext cx="1258887" cy="48101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ja-JP" altLang="en-US">
              <a:latin typeface="+mn-lt"/>
              <a:cs typeface="Arial" charset="0"/>
            </a:endParaRPr>
          </a:p>
        </p:txBody>
      </p:sp>
      <p:sp>
        <p:nvSpPr>
          <p:cNvPr id="71" name="Rectangle 70"/>
          <p:cNvSpPr/>
          <p:nvPr/>
        </p:nvSpPr>
        <p:spPr bwMode="auto">
          <a:xfrm>
            <a:off x="0" y="4908550"/>
            <a:ext cx="7481888" cy="10922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+mn-lt"/>
              <a:cs typeface="Arial" charset="0"/>
            </a:endParaRPr>
          </a:p>
        </p:txBody>
      </p:sp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7343775" y="1474788"/>
            <a:ext cx="1800225" cy="369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kumimoji="1" lang="en-US" altLang="ja-JP" sz="900" dirty="0">
                <a:solidFill>
                  <a:schemeClr val="tx2"/>
                </a:solidFill>
                <a:latin typeface="+mn-lt"/>
                <a:cs typeface="Arial" charset="0"/>
              </a:rPr>
              <a:t>Developing internet protocol specs</a:t>
            </a:r>
          </a:p>
        </p:txBody>
      </p:sp>
      <p:sp>
        <p:nvSpPr>
          <p:cNvPr id="8195" name="AutoShape 4"/>
          <p:cNvSpPr>
            <a:spLocks noChangeArrowheads="1"/>
          </p:cNvSpPr>
          <p:nvPr/>
        </p:nvSpPr>
        <p:spPr bwMode="auto">
          <a:xfrm>
            <a:off x="123825" y="1922463"/>
            <a:ext cx="1841500" cy="615950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ja-JP" altLang="en-US">
              <a:latin typeface="+mn-lt"/>
              <a:cs typeface="Arial" charset="0"/>
            </a:endParaRPr>
          </a:p>
        </p:txBody>
      </p:sp>
      <p:sp>
        <p:nvSpPr>
          <p:cNvPr id="8196" name="Rectangle 5"/>
          <p:cNvSpPr>
            <a:spLocks noChangeArrowheads="1"/>
          </p:cNvSpPr>
          <p:nvPr/>
        </p:nvSpPr>
        <p:spPr bwMode="auto">
          <a:xfrm>
            <a:off x="1000125" y="2106613"/>
            <a:ext cx="990600" cy="338137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kumimoji="1" lang="en-US" altLang="ja-JP" sz="1600" dirty="0">
                <a:latin typeface="+mn-lt"/>
                <a:cs typeface="Arial" charset="0"/>
              </a:rPr>
              <a:t>ITU-R/T</a:t>
            </a:r>
          </a:p>
        </p:txBody>
      </p:sp>
      <p:pic>
        <p:nvPicPr>
          <p:cNvPr id="12296" name="Picture 6" descr="logo_iet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150" y="1866900"/>
            <a:ext cx="8207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8" name="AutoShape 7"/>
          <p:cNvSpPr>
            <a:spLocks noChangeArrowheads="1"/>
          </p:cNvSpPr>
          <p:nvPr/>
        </p:nvSpPr>
        <p:spPr bwMode="auto">
          <a:xfrm>
            <a:off x="7807325" y="1816100"/>
            <a:ext cx="1049338" cy="452438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ja-JP" altLang="en-US">
              <a:latin typeface="+mn-lt"/>
              <a:cs typeface="Arial" charset="0"/>
            </a:endParaRPr>
          </a:p>
        </p:txBody>
      </p:sp>
      <p:sp>
        <p:nvSpPr>
          <p:cNvPr id="8201" name="AutoShape 11"/>
          <p:cNvSpPr>
            <a:spLocks noChangeArrowheads="1"/>
          </p:cNvSpPr>
          <p:nvPr/>
        </p:nvSpPr>
        <p:spPr bwMode="auto">
          <a:xfrm>
            <a:off x="3619500" y="1863725"/>
            <a:ext cx="2176463" cy="1619250"/>
          </a:xfrm>
          <a:prstGeom prst="roundRect">
            <a:avLst>
              <a:gd name="adj" fmla="val 9769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ja-JP" altLang="en-US">
              <a:latin typeface="+mn-lt"/>
              <a:cs typeface="Arial" charset="0"/>
            </a:endParaRPr>
          </a:p>
        </p:txBody>
      </p:sp>
      <p:pic>
        <p:nvPicPr>
          <p:cNvPr id="12299" name="Picture 12" descr="OMA Web Site">
            <a:hlinkClick r:id="rId5" tooltip="OMA Web Sit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1275" y="2773363"/>
            <a:ext cx="113188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3" name="AutoShape 13"/>
          <p:cNvSpPr>
            <a:spLocks noChangeArrowheads="1"/>
          </p:cNvSpPr>
          <p:nvPr/>
        </p:nvSpPr>
        <p:spPr bwMode="auto">
          <a:xfrm>
            <a:off x="7488238" y="2673350"/>
            <a:ext cx="1417637" cy="431800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ja-JP" altLang="en-US">
              <a:solidFill>
                <a:schemeClr val="tx2"/>
              </a:solidFill>
              <a:latin typeface="+mn-lt"/>
              <a:cs typeface="Arial" charset="0"/>
            </a:endParaRPr>
          </a:p>
        </p:txBody>
      </p:sp>
      <p:sp>
        <p:nvSpPr>
          <p:cNvPr id="8204" name="Text Box 14"/>
          <p:cNvSpPr txBox="1">
            <a:spLocks noChangeArrowheads="1"/>
          </p:cNvSpPr>
          <p:nvPr/>
        </p:nvSpPr>
        <p:spPr bwMode="auto">
          <a:xfrm>
            <a:off x="7272338" y="2349500"/>
            <a:ext cx="18002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kumimoji="1" lang="en-US" altLang="ja-JP" sz="900" dirty="0">
                <a:solidFill>
                  <a:schemeClr val="tx2"/>
                </a:solidFill>
                <a:latin typeface="+mn-lt"/>
                <a:cs typeface="Arial" charset="0"/>
              </a:rPr>
              <a:t>Developing Mobile application specs</a:t>
            </a:r>
          </a:p>
        </p:txBody>
      </p:sp>
      <p:grpSp>
        <p:nvGrpSpPr>
          <p:cNvPr id="12302" name="Group 81"/>
          <p:cNvGrpSpPr>
            <a:grpSpLocks/>
          </p:cNvGrpSpPr>
          <p:nvPr/>
        </p:nvGrpSpPr>
        <p:grpSpPr bwMode="auto">
          <a:xfrm>
            <a:off x="-36513" y="2576513"/>
            <a:ext cx="1873251" cy="2132012"/>
            <a:chOff x="-36513" y="2292350"/>
            <a:chExt cx="1873251" cy="2843213"/>
          </a:xfrm>
        </p:grpSpPr>
        <p:sp>
          <p:nvSpPr>
            <p:cNvPr id="8200" name="AutoShape 9"/>
            <p:cNvSpPr>
              <a:spLocks noChangeArrowheads="1"/>
            </p:cNvSpPr>
            <p:nvPr/>
          </p:nvSpPr>
          <p:spPr bwMode="auto">
            <a:xfrm rot="-5400000">
              <a:off x="-630238" y="3462337"/>
              <a:ext cx="2843213" cy="503238"/>
            </a:xfrm>
            <a:prstGeom prst="rightArrow">
              <a:avLst>
                <a:gd name="adj1" fmla="val 50000"/>
                <a:gd name="adj2" fmla="val 141246"/>
              </a:avLst>
            </a:prstGeom>
            <a:solidFill>
              <a:srgbClr val="72AF2F"/>
            </a:solidFill>
            <a:ln>
              <a:noFill/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>
                <a:defRPr/>
              </a:pPr>
              <a:endParaRPr lang="ja-JP" altLang="en-US"/>
            </a:p>
          </p:txBody>
        </p:sp>
        <p:sp>
          <p:nvSpPr>
            <p:cNvPr id="2" name="Text Box 16"/>
            <p:cNvSpPr txBox="1">
              <a:spLocks noChangeArrowheads="1"/>
            </p:cNvSpPr>
            <p:nvPr/>
          </p:nvSpPr>
          <p:spPr bwMode="auto">
            <a:xfrm>
              <a:off x="-36513" y="3338178"/>
              <a:ext cx="1873251" cy="8616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defRPr/>
              </a:pPr>
              <a:r>
                <a:rPr kumimoji="1" lang="en-US" altLang="ja-JP" sz="1200" dirty="0">
                  <a:solidFill>
                    <a:schemeClr val="tx2"/>
                  </a:solidFill>
                  <a:latin typeface="+mn-lt"/>
                  <a:cs typeface="Arial" charset="0"/>
                </a:rPr>
                <a:t>Referring to 3GPP specs</a:t>
              </a:r>
            </a:p>
            <a:p>
              <a:pPr algn="ctr" eaLnBrk="1" hangingPunct="1">
                <a:defRPr/>
              </a:pPr>
              <a:r>
                <a:rPr kumimoji="1" lang="en-US" altLang="ja-JP" sz="1200" dirty="0">
                  <a:solidFill>
                    <a:schemeClr val="tx2"/>
                  </a:solidFill>
                  <a:latin typeface="+mn-lt"/>
                  <a:cs typeface="Arial" charset="0"/>
                </a:rPr>
                <a:t>(contributed by individual members)</a:t>
              </a:r>
            </a:p>
          </p:txBody>
        </p:sp>
      </p:grpSp>
      <p:grpSp>
        <p:nvGrpSpPr>
          <p:cNvPr id="12303" name="Group 79"/>
          <p:cNvGrpSpPr>
            <a:grpSpLocks/>
          </p:cNvGrpSpPr>
          <p:nvPr/>
        </p:nvGrpSpPr>
        <p:grpSpPr bwMode="auto">
          <a:xfrm>
            <a:off x="3635375" y="3590925"/>
            <a:ext cx="2016125" cy="1270000"/>
            <a:chOff x="3635375" y="3644900"/>
            <a:chExt cx="2016125" cy="1692275"/>
          </a:xfrm>
        </p:grpSpPr>
        <p:sp>
          <p:nvSpPr>
            <p:cNvPr id="3" name="AutoShape 17"/>
            <p:cNvSpPr>
              <a:spLocks noChangeArrowheads="1"/>
            </p:cNvSpPr>
            <p:nvPr/>
          </p:nvSpPr>
          <p:spPr bwMode="auto">
            <a:xfrm>
              <a:off x="4392613" y="3644900"/>
              <a:ext cx="431800" cy="1692275"/>
            </a:xfrm>
            <a:prstGeom prst="upDownArrow">
              <a:avLst>
                <a:gd name="adj1" fmla="val 50000"/>
                <a:gd name="adj2" fmla="val 78382"/>
              </a:avLst>
            </a:prstGeom>
            <a:solidFill>
              <a:srgbClr val="72AF2F"/>
            </a:solidFill>
            <a:ln w="9525">
              <a:noFill/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eaLnBrk="1" hangingPunct="1">
                <a:defRPr/>
              </a:pPr>
              <a:endParaRPr lang="ja-JP" altLang="en-US">
                <a:latin typeface="+mn-lt"/>
                <a:cs typeface="Arial" charset="0"/>
              </a:endParaRPr>
            </a:p>
          </p:txBody>
        </p:sp>
        <p:sp>
          <p:nvSpPr>
            <p:cNvPr id="4" name="Text Box 18"/>
            <p:cNvSpPr txBox="1">
              <a:spLocks noChangeArrowheads="1"/>
            </p:cNvSpPr>
            <p:nvPr/>
          </p:nvSpPr>
          <p:spPr bwMode="auto">
            <a:xfrm>
              <a:off x="3635375" y="4228735"/>
              <a:ext cx="2016125" cy="8630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defRPr/>
              </a:pPr>
              <a:r>
                <a:rPr kumimoji="1" lang="en-US" altLang="ja-JP" sz="1200" dirty="0">
                  <a:solidFill>
                    <a:schemeClr val="tx2"/>
                  </a:solidFill>
                  <a:latin typeface="+mn-lt"/>
                  <a:cs typeface="Arial" charset="0"/>
                </a:rPr>
                <a:t>Partners of 3GPP</a:t>
              </a:r>
            </a:p>
            <a:p>
              <a:pPr algn="ctr" eaLnBrk="1" hangingPunct="1">
                <a:defRPr/>
              </a:pPr>
              <a:r>
                <a:rPr kumimoji="1" lang="en-US" altLang="ja-JP" sz="1200" dirty="0">
                  <a:solidFill>
                    <a:schemeClr val="tx2"/>
                  </a:solidFill>
                  <a:latin typeface="+mn-lt"/>
                  <a:cs typeface="Arial" charset="0"/>
                </a:rPr>
                <a:t>Referring to 3GPP specs for the local specs</a:t>
              </a:r>
            </a:p>
          </p:txBody>
        </p:sp>
      </p:grpSp>
      <p:grpSp>
        <p:nvGrpSpPr>
          <p:cNvPr id="12304" name="Group 75"/>
          <p:cNvGrpSpPr>
            <a:grpSpLocks/>
          </p:cNvGrpSpPr>
          <p:nvPr/>
        </p:nvGrpSpPr>
        <p:grpSpPr bwMode="auto">
          <a:xfrm>
            <a:off x="5959475" y="1903413"/>
            <a:ext cx="1770063" cy="330200"/>
            <a:chOff x="5959475" y="1395738"/>
            <a:chExt cx="1769543" cy="439412"/>
          </a:xfrm>
        </p:grpSpPr>
        <p:sp>
          <p:nvSpPr>
            <p:cNvPr id="5" name="AutoShape 8"/>
            <p:cNvSpPr>
              <a:spLocks noChangeArrowheads="1"/>
            </p:cNvSpPr>
            <p:nvPr/>
          </p:nvSpPr>
          <p:spPr bwMode="auto">
            <a:xfrm flipH="1">
              <a:off x="5959475" y="1402075"/>
              <a:ext cx="1680669" cy="433075"/>
            </a:xfrm>
            <a:prstGeom prst="rightArrow">
              <a:avLst>
                <a:gd name="adj1" fmla="val 50000"/>
                <a:gd name="adj2" fmla="val 96978"/>
              </a:avLst>
            </a:prstGeom>
            <a:solidFill>
              <a:srgbClr val="72AF2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defRPr/>
              </a:pPr>
              <a:endParaRPr lang="ja-JP" altLang="en-US">
                <a:solidFill>
                  <a:schemeClr val="tx2"/>
                </a:solidFill>
                <a:latin typeface="+mn-lt"/>
                <a:cs typeface="Arial" charset="0"/>
              </a:endParaRPr>
            </a:p>
          </p:txBody>
        </p:sp>
        <p:sp>
          <p:nvSpPr>
            <p:cNvPr id="8209" name="Text Box 19"/>
            <p:cNvSpPr txBox="1">
              <a:spLocks noChangeArrowheads="1"/>
            </p:cNvSpPr>
            <p:nvPr/>
          </p:nvSpPr>
          <p:spPr bwMode="auto">
            <a:xfrm>
              <a:off x="6161029" y="1395738"/>
              <a:ext cx="1567989" cy="4098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defRPr/>
              </a:pPr>
              <a:r>
                <a:rPr kumimoji="1" lang="en-US" altLang="ja-JP" sz="1400" dirty="0">
                  <a:solidFill>
                    <a:schemeClr val="tx2"/>
                  </a:solidFill>
                  <a:latin typeface="+mn-lt"/>
                  <a:cs typeface="Arial" charset="0"/>
                </a:rPr>
                <a:t>Referring to specs</a:t>
              </a:r>
            </a:p>
          </p:txBody>
        </p:sp>
      </p:grpSp>
      <p:sp>
        <p:nvSpPr>
          <p:cNvPr id="8212" name="AutoShape 22"/>
          <p:cNvSpPr>
            <a:spLocks noChangeArrowheads="1"/>
          </p:cNvSpPr>
          <p:nvPr/>
        </p:nvSpPr>
        <p:spPr bwMode="auto">
          <a:xfrm>
            <a:off x="1563688" y="5067300"/>
            <a:ext cx="1871662" cy="48736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ja-JP" altLang="en-US">
              <a:latin typeface="+mn-lt"/>
              <a:cs typeface="Arial" charset="0"/>
            </a:endParaRPr>
          </a:p>
        </p:txBody>
      </p:sp>
      <p:sp>
        <p:nvSpPr>
          <p:cNvPr id="8213" name="AutoShape 23"/>
          <p:cNvSpPr>
            <a:spLocks noChangeArrowheads="1"/>
          </p:cNvSpPr>
          <p:nvPr/>
        </p:nvSpPr>
        <p:spPr bwMode="auto">
          <a:xfrm>
            <a:off x="98425" y="5075238"/>
            <a:ext cx="1368425" cy="4794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ja-JP" altLang="en-US">
              <a:latin typeface="+mn-lt"/>
              <a:cs typeface="Arial" charset="0"/>
            </a:endParaRPr>
          </a:p>
        </p:txBody>
      </p:sp>
      <p:sp>
        <p:nvSpPr>
          <p:cNvPr id="8214" name="AutoShape 24"/>
          <p:cNvSpPr>
            <a:spLocks noChangeArrowheads="1"/>
          </p:cNvSpPr>
          <p:nvPr/>
        </p:nvSpPr>
        <p:spPr bwMode="auto">
          <a:xfrm>
            <a:off x="3521075" y="5075238"/>
            <a:ext cx="1368425" cy="4794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ja-JP" altLang="en-US">
              <a:latin typeface="+mn-lt"/>
              <a:cs typeface="Arial" charset="0"/>
            </a:endParaRPr>
          </a:p>
        </p:txBody>
      </p:sp>
      <p:sp>
        <p:nvSpPr>
          <p:cNvPr id="8215" name="AutoShape 25"/>
          <p:cNvSpPr>
            <a:spLocks noChangeArrowheads="1"/>
          </p:cNvSpPr>
          <p:nvPr/>
        </p:nvSpPr>
        <p:spPr bwMode="auto">
          <a:xfrm>
            <a:off x="4973638" y="5067300"/>
            <a:ext cx="1368425" cy="4794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ja-JP" altLang="en-US">
              <a:latin typeface="+mn-lt"/>
              <a:cs typeface="Arial" charset="0"/>
            </a:endParaRPr>
          </a:p>
        </p:txBody>
      </p:sp>
      <p:sp>
        <p:nvSpPr>
          <p:cNvPr id="8216" name="AutoShape 26"/>
          <p:cNvSpPr>
            <a:spLocks noChangeArrowheads="1"/>
          </p:cNvSpPr>
          <p:nvPr/>
        </p:nvSpPr>
        <p:spPr bwMode="auto">
          <a:xfrm>
            <a:off x="6426200" y="5065713"/>
            <a:ext cx="1258888" cy="4826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ja-JP" altLang="en-US">
              <a:latin typeface="+mn-lt"/>
              <a:cs typeface="Arial" charset="0"/>
            </a:endParaRPr>
          </a:p>
        </p:txBody>
      </p:sp>
      <p:pic>
        <p:nvPicPr>
          <p:cNvPr id="12310" name="Picture 3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7663" y="5227638"/>
            <a:ext cx="796925" cy="23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311" name="Group 76"/>
          <p:cNvGrpSpPr>
            <a:grpSpLocks/>
          </p:cNvGrpSpPr>
          <p:nvPr/>
        </p:nvGrpSpPr>
        <p:grpSpPr bwMode="auto">
          <a:xfrm>
            <a:off x="5940425" y="2698750"/>
            <a:ext cx="1414463" cy="325438"/>
            <a:chOff x="5940425" y="2456191"/>
            <a:chExt cx="1414463" cy="433059"/>
          </a:xfrm>
        </p:grpSpPr>
        <p:sp>
          <p:nvSpPr>
            <p:cNvPr id="8210" name="AutoShape 20"/>
            <p:cNvSpPr>
              <a:spLocks noChangeArrowheads="1"/>
            </p:cNvSpPr>
            <p:nvPr/>
          </p:nvSpPr>
          <p:spPr bwMode="auto">
            <a:xfrm rot="-5400000">
              <a:off x="6409165" y="1989564"/>
              <a:ext cx="430946" cy="1368425"/>
            </a:xfrm>
            <a:prstGeom prst="upDownArrow">
              <a:avLst>
                <a:gd name="adj1" fmla="val 50000"/>
                <a:gd name="adj2" fmla="val 63382"/>
              </a:avLst>
            </a:prstGeom>
            <a:solidFill>
              <a:srgbClr val="72AF2F"/>
            </a:solidFill>
            <a:ln w="9525">
              <a:noFill/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eaLnBrk="1" hangingPunct="1">
                <a:defRPr/>
              </a:pPr>
              <a:endParaRPr lang="ja-JP" altLang="en-US">
                <a:solidFill>
                  <a:schemeClr val="tx2"/>
                </a:solidFill>
                <a:latin typeface="+mn-lt"/>
                <a:cs typeface="Arial" charset="0"/>
              </a:endParaRPr>
            </a:p>
          </p:txBody>
        </p:sp>
        <p:sp>
          <p:nvSpPr>
            <p:cNvPr id="9" name="Text Box 33"/>
            <p:cNvSpPr txBox="1">
              <a:spLocks noChangeArrowheads="1"/>
            </p:cNvSpPr>
            <p:nvPr/>
          </p:nvSpPr>
          <p:spPr bwMode="auto">
            <a:xfrm>
              <a:off x="5951538" y="2456191"/>
              <a:ext cx="1403350" cy="4098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defRPr/>
              </a:pPr>
              <a:r>
                <a:rPr kumimoji="1" lang="en-US" altLang="ja-JP" sz="1400" dirty="0">
                  <a:solidFill>
                    <a:schemeClr val="tx2"/>
                  </a:solidFill>
                  <a:latin typeface="+mn-lt"/>
                  <a:cs typeface="Arial" charset="0"/>
                </a:rPr>
                <a:t>Cross reference</a:t>
              </a:r>
            </a:p>
          </p:txBody>
        </p:sp>
      </p:grpSp>
      <p:pic>
        <p:nvPicPr>
          <p:cNvPr id="12312" name="Picture 34" descr="wimax_logo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4875" y="4208463"/>
            <a:ext cx="633413" cy="325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3" name="Picture 35" descr="WIFI_Alliance_Logo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263" y="3673475"/>
            <a:ext cx="549275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4" name="Picture 36" descr="IEEE Logo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6775" y="3182938"/>
            <a:ext cx="730250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23" name="AutoShape 37"/>
          <p:cNvSpPr>
            <a:spLocks noChangeArrowheads="1"/>
          </p:cNvSpPr>
          <p:nvPr/>
        </p:nvSpPr>
        <p:spPr bwMode="auto">
          <a:xfrm>
            <a:off x="1908175" y="2922588"/>
            <a:ext cx="1187450" cy="1803400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ja-JP" altLang="en-US">
              <a:latin typeface="+mn-lt"/>
              <a:cs typeface="Arial" charset="0"/>
            </a:endParaRPr>
          </a:p>
        </p:txBody>
      </p:sp>
      <p:sp>
        <p:nvSpPr>
          <p:cNvPr id="8224" name="Text Box 38"/>
          <p:cNvSpPr txBox="1">
            <a:spLocks noChangeArrowheads="1"/>
          </p:cNvSpPr>
          <p:nvPr/>
        </p:nvSpPr>
        <p:spPr bwMode="auto">
          <a:xfrm>
            <a:off x="1655763" y="2516188"/>
            <a:ext cx="1763712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kumimoji="1" lang="en-US" altLang="ja-JP" sz="1100" dirty="0">
                <a:solidFill>
                  <a:schemeClr val="tx2"/>
                </a:solidFill>
                <a:latin typeface="+mn-lt"/>
                <a:cs typeface="Arial" charset="0"/>
              </a:rPr>
              <a:t>Developing Wireless LAN/MAN specs</a:t>
            </a:r>
          </a:p>
        </p:txBody>
      </p:sp>
      <p:grpSp>
        <p:nvGrpSpPr>
          <p:cNvPr id="12317" name="Group 77"/>
          <p:cNvGrpSpPr>
            <a:grpSpLocks/>
          </p:cNvGrpSpPr>
          <p:nvPr/>
        </p:nvGrpSpPr>
        <p:grpSpPr bwMode="auto">
          <a:xfrm>
            <a:off x="5961063" y="3189288"/>
            <a:ext cx="1146175" cy="309562"/>
            <a:chOff x="5961063" y="3108325"/>
            <a:chExt cx="1147443" cy="414338"/>
          </a:xfrm>
        </p:grpSpPr>
        <p:sp>
          <p:nvSpPr>
            <p:cNvPr id="8226" name="AutoShape 40"/>
            <p:cNvSpPr>
              <a:spLocks noChangeArrowheads="1"/>
            </p:cNvSpPr>
            <p:nvPr/>
          </p:nvSpPr>
          <p:spPr bwMode="auto">
            <a:xfrm rot="10800000">
              <a:off x="5961063" y="3108325"/>
              <a:ext cx="1096587" cy="414338"/>
            </a:xfrm>
            <a:prstGeom prst="rightArrow">
              <a:avLst>
                <a:gd name="adj1" fmla="val 50000"/>
                <a:gd name="adj2" fmla="val 66092"/>
              </a:avLst>
            </a:prstGeom>
            <a:solidFill>
              <a:srgbClr val="72AF2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defRPr/>
              </a:pPr>
              <a:endParaRPr lang="ja-JP" altLang="en-US">
                <a:solidFill>
                  <a:schemeClr val="tx2"/>
                </a:solidFill>
                <a:latin typeface="+mn-lt"/>
                <a:cs typeface="Arial" charset="0"/>
              </a:endParaRPr>
            </a:p>
          </p:txBody>
        </p:sp>
        <p:sp>
          <p:nvSpPr>
            <p:cNvPr id="8227" name="Text Box 41"/>
            <p:cNvSpPr txBox="1">
              <a:spLocks noChangeArrowheads="1"/>
            </p:cNvSpPr>
            <p:nvPr/>
          </p:nvSpPr>
          <p:spPr bwMode="auto">
            <a:xfrm>
              <a:off x="6051650" y="3138072"/>
              <a:ext cx="1056856" cy="3697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defRPr/>
              </a:pPr>
              <a:r>
                <a:rPr kumimoji="1" lang="en-US" altLang="ja-JP" sz="1200" dirty="0">
                  <a:solidFill>
                    <a:schemeClr val="tx2"/>
                  </a:solidFill>
                  <a:latin typeface="+mn-lt"/>
                  <a:cs typeface="Arial" charset="0"/>
                </a:rPr>
                <a:t>Requirements</a:t>
              </a:r>
            </a:p>
          </p:txBody>
        </p:sp>
      </p:grpSp>
      <p:grpSp>
        <p:nvGrpSpPr>
          <p:cNvPr id="12318" name="Group 82"/>
          <p:cNvGrpSpPr>
            <a:grpSpLocks/>
          </p:cNvGrpSpPr>
          <p:nvPr/>
        </p:nvGrpSpPr>
        <p:grpSpPr bwMode="auto">
          <a:xfrm>
            <a:off x="927100" y="2517775"/>
            <a:ext cx="850900" cy="768350"/>
            <a:chOff x="927463" y="2214563"/>
            <a:chExt cx="850900" cy="1022913"/>
          </a:xfrm>
        </p:grpSpPr>
        <p:sp>
          <p:nvSpPr>
            <p:cNvPr id="8228" name="AutoShape 42"/>
            <p:cNvSpPr>
              <a:spLocks noChangeArrowheads="1"/>
            </p:cNvSpPr>
            <p:nvPr/>
          </p:nvSpPr>
          <p:spPr bwMode="auto">
            <a:xfrm rot="-7847911">
              <a:off x="1120401" y="2389925"/>
              <a:ext cx="771412" cy="420688"/>
            </a:xfrm>
            <a:prstGeom prst="rightArrow">
              <a:avLst>
                <a:gd name="adj1" fmla="val 50000"/>
                <a:gd name="adj2" fmla="val 45849"/>
              </a:avLst>
            </a:prstGeom>
            <a:solidFill>
              <a:srgbClr val="72AF2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defRPr/>
              </a:pPr>
              <a:endParaRPr lang="ja-JP" altLang="en-US">
                <a:latin typeface="+mn-lt"/>
                <a:cs typeface="Arial" charset="0"/>
              </a:endParaRPr>
            </a:p>
          </p:txBody>
        </p:sp>
        <p:sp>
          <p:nvSpPr>
            <p:cNvPr id="8229" name="Text Box 43"/>
            <p:cNvSpPr txBox="1">
              <a:spLocks noChangeArrowheads="1"/>
            </p:cNvSpPr>
            <p:nvPr/>
          </p:nvSpPr>
          <p:spPr bwMode="auto">
            <a:xfrm>
              <a:off x="927463" y="2540035"/>
              <a:ext cx="850900" cy="697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defRPr/>
              </a:pPr>
              <a:r>
                <a:rPr kumimoji="1" lang="en-US" altLang="ja-JP" sz="1400" dirty="0">
                  <a:solidFill>
                    <a:schemeClr val="tx2"/>
                  </a:solidFill>
                  <a:latin typeface="+mn-lt"/>
                  <a:cs typeface="Arial" charset="0"/>
                </a:rPr>
                <a:t>Input specs</a:t>
              </a:r>
            </a:p>
          </p:txBody>
        </p:sp>
      </p:grpSp>
      <p:sp>
        <p:nvSpPr>
          <p:cNvPr id="8230" name="Text Box 44"/>
          <p:cNvSpPr txBox="1">
            <a:spLocks noChangeArrowheads="1"/>
          </p:cNvSpPr>
          <p:nvPr/>
        </p:nvSpPr>
        <p:spPr bwMode="auto">
          <a:xfrm>
            <a:off x="2206625" y="4930775"/>
            <a:ext cx="604838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kumimoji="1" lang="en-US" altLang="ja-JP" sz="1400" dirty="0">
                <a:latin typeface="+mn-lt"/>
                <a:cs typeface="Arial" charset="0"/>
              </a:rPr>
              <a:t>Japan</a:t>
            </a:r>
          </a:p>
        </p:txBody>
      </p:sp>
      <p:sp>
        <p:nvSpPr>
          <p:cNvPr id="8231" name="Text Box 45"/>
          <p:cNvSpPr txBox="1">
            <a:spLocks noChangeArrowheads="1"/>
          </p:cNvSpPr>
          <p:nvPr/>
        </p:nvSpPr>
        <p:spPr bwMode="auto">
          <a:xfrm>
            <a:off x="581025" y="4937125"/>
            <a:ext cx="388938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kumimoji="1" lang="en-US" altLang="ja-JP" sz="1400" dirty="0">
                <a:latin typeface="+mn-lt"/>
                <a:cs typeface="Arial" charset="0"/>
              </a:rPr>
              <a:t>EU</a:t>
            </a:r>
          </a:p>
        </p:txBody>
      </p:sp>
      <p:sp>
        <p:nvSpPr>
          <p:cNvPr id="8232" name="Text Box 46"/>
          <p:cNvSpPr txBox="1">
            <a:spLocks noChangeArrowheads="1"/>
          </p:cNvSpPr>
          <p:nvPr/>
        </p:nvSpPr>
        <p:spPr bwMode="auto">
          <a:xfrm>
            <a:off x="3881438" y="4924425"/>
            <a:ext cx="604837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kumimoji="1" lang="en-US" altLang="ja-JP" sz="1400" dirty="0">
                <a:latin typeface="+mn-lt"/>
                <a:cs typeface="Arial" charset="0"/>
              </a:rPr>
              <a:t>Korea</a:t>
            </a:r>
          </a:p>
        </p:txBody>
      </p:sp>
      <p:sp>
        <p:nvSpPr>
          <p:cNvPr id="8233" name="Text Box 47"/>
          <p:cNvSpPr txBox="1">
            <a:spLocks noChangeArrowheads="1"/>
          </p:cNvSpPr>
          <p:nvPr/>
        </p:nvSpPr>
        <p:spPr bwMode="auto">
          <a:xfrm>
            <a:off x="5334000" y="4911725"/>
            <a:ext cx="598488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kumimoji="1" lang="en-US" altLang="ja-JP" sz="1400" dirty="0">
                <a:latin typeface="+mn-lt"/>
                <a:cs typeface="Arial" charset="0"/>
              </a:rPr>
              <a:t>China</a:t>
            </a:r>
          </a:p>
        </p:txBody>
      </p:sp>
      <p:sp>
        <p:nvSpPr>
          <p:cNvPr id="8234" name="Text Box 48"/>
          <p:cNvSpPr txBox="1">
            <a:spLocks noChangeArrowheads="1"/>
          </p:cNvSpPr>
          <p:nvPr/>
        </p:nvSpPr>
        <p:spPr bwMode="auto">
          <a:xfrm>
            <a:off x="6477000" y="4940300"/>
            <a:ext cx="1150938" cy="2619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pPr algn="ctr" eaLnBrk="1" hangingPunct="1">
              <a:defRPr/>
            </a:pPr>
            <a:r>
              <a:rPr kumimoji="1" lang="en-US" altLang="ja-JP" sz="1100" dirty="0">
                <a:latin typeface="+mn-lt"/>
                <a:cs typeface="Arial" charset="0"/>
              </a:rPr>
              <a:t>North America</a:t>
            </a:r>
          </a:p>
        </p:txBody>
      </p:sp>
      <p:sp>
        <p:nvSpPr>
          <p:cNvPr id="8238" name="AutoShape 53"/>
          <p:cNvSpPr>
            <a:spLocks noChangeArrowheads="1"/>
          </p:cNvSpPr>
          <p:nvPr/>
        </p:nvSpPr>
        <p:spPr bwMode="auto">
          <a:xfrm>
            <a:off x="7088188" y="3552825"/>
            <a:ext cx="1955800" cy="1036638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ja-JP" altLang="en-US">
              <a:latin typeface="+mn-lt"/>
              <a:cs typeface="Arial" charset="0"/>
            </a:endParaRPr>
          </a:p>
        </p:txBody>
      </p:sp>
      <p:sp>
        <p:nvSpPr>
          <p:cNvPr id="8239" name="Text Box 54"/>
          <p:cNvSpPr txBox="1">
            <a:spLocks noChangeArrowheads="1"/>
          </p:cNvSpPr>
          <p:nvPr/>
        </p:nvSpPr>
        <p:spPr bwMode="auto">
          <a:xfrm>
            <a:off x="7370763" y="3300413"/>
            <a:ext cx="1320800" cy="4302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kumimoji="1" lang="en-US" altLang="ja-JP" sz="1100" dirty="0">
                <a:solidFill>
                  <a:schemeClr val="tx2"/>
                </a:solidFill>
                <a:latin typeface="+mn-lt"/>
                <a:cs typeface="Arial" charset="0"/>
              </a:rPr>
              <a:t>Market</a:t>
            </a:r>
          </a:p>
          <a:p>
            <a:pPr algn="ctr" eaLnBrk="1" hangingPunct="1">
              <a:defRPr/>
            </a:pPr>
            <a:r>
              <a:rPr kumimoji="1" lang="en-GB" altLang="ja-JP" sz="1100" dirty="0">
                <a:solidFill>
                  <a:schemeClr val="tx2"/>
                </a:solidFill>
                <a:latin typeface="+mn-lt"/>
                <a:cs typeface="Arial" charset="0"/>
              </a:rPr>
              <a:t>Partners</a:t>
            </a:r>
            <a:endParaRPr kumimoji="1" lang="en-US" altLang="ja-JP" sz="1100" dirty="0">
              <a:solidFill>
                <a:schemeClr val="tx2"/>
              </a:solidFill>
              <a:latin typeface="+mn-lt"/>
              <a:cs typeface="Arial" charset="0"/>
            </a:endParaRPr>
          </a:p>
        </p:txBody>
      </p:sp>
      <p:sp>
        <p:nvSpPr>
          <p:cNvPr id="8240" name="Text Box 55"/>
          <p:cNvSpPr txBox="1">
            <a:spLocks noChangeArrowheads="1"/>
          </p:cNvSpPr>
          <p:nvPr/>
        </p:nvSpPr>
        <p:spPr bwMode="auto">
          <a:xfrm>
            <a:off x="276225" y="1611313"/>
            <a:ext cx="1620838" cy="431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pPr algn="ctr" eaLnBrk="1" hangingPunct="1">
              <a:defRPr/>
            </a:pPr>
            <a:r>
              <a:rPr kumimoji="1" lang="en-US" altLang="ja-JP" sz="1050" dirty="0">
                <a:solidFill>
                  <a:schemeClr val="tx2"/>
                </a:solidFill>
                <a:latin typeface="+mn-lt"/>
                <a:cs typeface="Arial" charset="0"/>
              </a:rPr>
              <a:t>Developing Recommendations</a:t>
            </a:r>
          </a:p>
        </p:txBody>
      </p:sp>
      <p:pic>
        <p:nvPicPr>
          <p:cNvPr id="12327" name="Picture 56" descr="GCFLogoColHor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6663" y="4464050"/>
            <a:ext cx="590550" cy="19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42" name="AutoShape 57"/>
          <p:cNvSpPr>
            <a:spLocks noChangeArrowheads="1"/>
          </p:cNvSpPr>
          <p:nvPr/>
        </p:nvSpPr>
        <p:spPr bwMode="auto">
          <a:xfrm>
            <a:off x="5581650" y="4346575"/>
            <a:ext cx="1471613" cy="433388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ja-JP" altLang="en-US">
              <a:latin typeface="+mn-lt"/>
              <a:cs typeface="Arial" charset="0"/>
            </a:endParaRPr>
          </a:p>
        </p:txBody>
      </p:sp>
      <p:sp>
        <p:nvSpPr>
          <p:cNvPr id="8243" name="Text Box 58"/>
          <p:cNvSpPr txBox="1">
            <a:spLocks noChangeArrowheads="1"/>
          </p:cNvSpPr>
          <p:nvPr/>
        </p:nvSpPr>
        <p:spPr bwMode="auto">
          <a:xfrm>
            <a:off x="5756275" y="4237038"/>
            <a:ext cx="1081088" cy="2000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kumimoji="1" lang="en-US" altLang="ja-JP" sz="700" dirty="0">
                <a:solidFill>
                  <a:schemeClr val="tx2"/>
                </a:solidFill>
                <a:latin typeface="+mn-lt"/>
                <a:cs typeface="Arial" charset="0"/>
              </a:rPr>
              <a:t>Terminal Certification</a:t>
            </a:r>
          </a:p>
        </p:txBody>
      </p:sp>
      <p:grpSp>
        <p:nvGrpSpPr>
          <p:cNvPr id="12330" name="Group 78"/>
          <p:cNvGrpSpPr>
            <a:grpSpLocks/>
          </p:cNvGrpSpPr>
          <p:nvPr/>
        </p:nvGrpSpPr>
        <p:grpSpPr bwMode="auto">
          <a:xfrm>
            <a:off x="5267325" y="3509963"/>
            <a:ext cx="1860550" cy="728662"/>
            <a:chOff x="5267325" y="3536950"/>
            <a:chExt cx="1860550" cy="971550"/>
          </a:xfrm>
        </p:grpSpPr>
        <p:sp>
          <p:nvSpPr>
            <p:cNvPr id="12" name="AutoShape 59"/>
            <p:cNvSpPr>
              <a:spLocks noChangeArrowheads="1"/>
            </p:cNvSpPr>
            <p:nvPr/>
          </p:nvSpPr>
          <p:spPr bwMode="auto">
            <a:xfrm rot="2801436">
              <a:off x="5518150" y="3851275"/>
              <a:ext cx="971550" cy="342900"/>
            </a:xfrm>
            <a:prstGeom prst="rightArrow">
              <a:avLst>
                <a:gd name="adj1" fmla="val 50000"/>
                <a:gd name="adj2" fmla="val 70833"/>
              </a:avLst>
            </a:prstGeom>
            <a:solidFill>
              <a:srgbClr val="72AF2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defRPr/>
              </a:pPr>
              <a:endParaRPr lang="ja-JP" altLang="en-US">
                <a:latin typeface="+mn-lt"/>
                <a:cs typeface="Arial" charset="0"/>
              </a:endParaRPr>
            </a:p>
          </p:txBody>
        </p:sp>
        <p:sp>
          <p:nvSpPr>
            <p:cNvPr id="13" name="Text Box 60"/>
            <p:cNvSpPr txBox="1">
              <a:spLocks noChangeArrowheads="1"/>
            </p:cNvSpPr>
            <p:nvPr/>
          </p:nvSpPr>
          <p:spPr bwMode="auto">
            <a:xfrm>
              <a:off x="5267325" y="3763433"/>
              <a:ext cx="1860550" cy="6159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defRPr/>
              </a:pPr>
              <a:r>
                <a:rPr kumimoji="1" lang="en-US" altLang="ja-JP" sz="1200" dirty="0">
                  <a:solidFill>
                    <a:schemeClr val="tx2"/>
                  </a:solidFill>
                  <a:latin typeface="+mn-lt"/>
                  <a:cs typeface="Arial" charset="0"/>
                </a:rPr>
                <a:t>Terminal certification based on 3GPP specs</a:t>
              </a:r>
            </a:p>
          </p:txBody>
        </p:sp>
      </p:grpSp>
      <p:grpSp>
        <p:nvGrpSpPr>
          <p:cNvPr id="12331" name="Group 80"/>
          <p:cNvGrpSpPr>
            <a:grpSpLocks/>
          </p:cNvGrpSpPr>
          <p:nvPr/>
        </p:nvGrpSpPr>
        <p:grpSpPr bwMode="auto">
          <a:xfrm>
            <a:off x="2987675" y="3590925"/>
            <a:ext cx="1403350" cy="461963"/>
            <a:chOff x="2987675" y="3644900"/>
            <a:chExt cx="1403350" cy="615553"/>
          </a:xfrm>
        </p:grpSpPr>
        <p:sp>
          <p:nvSpPr>
            <p:cNvPr id="8225" name="AutoShape 39"/>
            <p:cNvSpPr>
              <a:spLocks noChangeArrowheads="1"/>
            </p:cNvSpPr>
            <p:nvPr/>
          </p:nvSpPr>
          <p:spPr bwMode="auto">
            <a:xfrm rot="-7202899">
              <a:off x="3360083" y="3487840"/>
              <a:ext cx="431521" cy="817562"/>
            </a:xfrm>
            <a:prstGeom prst="upDownArrow">
              <a:avLst>
                <a:gd name="adj1" fmla="val 50000"/>
                <a:gd name="adj2" fmla="val 37868"/>
              </a:avLst>
            </a:prstGeom>
            <a:solidFill>
              <a:srgbClr val="72AF2F"/>
            </a:solidFill>
            <a:ln w="9525">
              <a:noFill/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eaLnBrk="1" hangingPunct="1">
                <a:defRPr/>
              </a:pPr>
              <a:endParaRPr lang="ja-JP" altLang="en-US">
                <a:latin typeface="+mn-lt"/>
                <a:cs typeface="Arial" charset="0"/>
              </a:endParaRPr>
            </a:p>
          </p:txBody>
        </p:sp>
        <p:sp>
          <p:nvSpPr>
            <p:cNvPr id="14" name="Text Box 61"/>
            <p:cNvSpPr txBox="1">
              <a:spLocks noChangeArrowheads="1"/>
            </p:cNvSpPr>
            <p:nvPr/>
          </p:nvSpPr>
          <p:spPr bwMode="auto">
            <a:xfrm>
              <a:off x="2987675" y="3644900"/>
              <a:ext cx="1403350" cy="615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defRPr/>
              </a:pPr>
              <a:r>
                <a:rPr kumimoji="1" lang="en-US" altLang="ja-JP" sz="1200" dirty="0">
                  <a:solidFill>
                    <a:schemeClr val="tx2"/>
                  </a:solidFill>
                  <a:latin typeface="+mn-lt"/>
                  <a:cs typeface="Arial" charset="0"/>
                </a:rPr>
                <a:t>Cross reference of specs</a:t>
              </a:r>
            </a:p>
          </p:txBody>
        </p:sp>
      </p:grpSp>
      <p:pic>
        <p:nvPicPr>
          <p:cNvPr id="12332" name="Picture 62" descr="logo_itu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38" y="1951038"/>
            <a:ext cx="7493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48" name="タイトル 4"/>
          <p:cNvSpPr>
            <a:spLocks noGrp="1"/>
          </p:cNvSpPr>
          <p:nvPr>
            <p:ph type="title"/>
          </p:nvPr>
        </p:nvSpPr>
        <p:spPr>
          <a:xfrm>
            <a:off x="827088" y="80963"/>
            <a:ext cx="6300787" cy="857250"/>
          </a:xfrm>
        </p:spPr>
        <p:txBody>
          <a:bodyPr/>
          <a:lstStyle/>
          <a:p>
            <a:pPr>
              <a:defRPr/>
            </a:pPr>
            <a:r>
              <a:rPr lang="en-US" altLang="ja-JP" dirty="0">
                <a:latin typeface="+mn-lt"/>
              </a:rPr>
              <a:t>The 3GPP Ecosystem</a:t>
            </a:r>
            <a:endParaRPr kumimoji="1" lang="ja-JP" altLang="en-US" dirty="0">
              <a:latin typeface="+mn-lt"/>
            </a:endParaRPr>
          </a:p>
        </p:txBody>
      </p:sp>
      <p:pic>
        <p:nvPicPr>
          <p:cNvPr id="12334" name="Picture 65" descr="TTC_01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5063" y="5237163"/>
            <a:ext cx="9652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35" name="Picture 66" descr="ARIB_logo_L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438" y="5238750"/>
            <a:ext cx="538162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36" name="Picture 67" descr="TTA   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238" y="5233988"/>
            <a:ext cx="5080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37" name="Picture 71" descr="C:\Users\flynn\Desktop\Web Graphics\2014_11_tsdsi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7025" y="5168900"/>
            <a:ext cx="85407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" name="Text Box 48"/>
          <p:cNvSpPr txBox="1">
            <a:spLocks noChangeArrowheads="1"/>
          </p:cNvSpPr>
          <p:nvPr/>
        </p:nvSpPr>
        <p:spPr bwMode="auto">
          <a:xfrm>
            <a:off x="7967663" y="4945063"/>
            <a:ext cx="738187" cy="2619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pPr algn="ctr" eaLnBrk="1" hangingPunct="1">
              <a:defRPr/>
            </a:pPr>
            <a:r>
              <a:rPr kumimoji="1" lang="en-US" altLang="ja-JP" sz="1100" dirty="0">
                <a:latin typeface="+mn-lt"/>
                <a:cs typeface="Arial" charset="0"/>
              </a:rPr>
              <a:t>India</a:t>
            </a:r>
          </a:p>
        </p:txBody>
      </p:sp>
      <p:sp>
        <p:nvSpPr>
          <p:cNvPr id="12339" name="Rounded Rectangle 73"/>
          <p:cNvSpPr>
            <a:spLocks noChangeArrowheads="1"/>
          </p:cNvSpPr>
          <p:nvPr/>
        </p:nvSpPr>
        <p:spPr bwMode="auto">
          <a:xfrm>
            <a:off x="68263" y="4972050"/>
            <a:ext cx="8958262" cy="677863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 dirty="0">
              <a:latin typeface="Arial" panose="020B0604020202020204" pitchFamily="34" charset="0"/>
            </a:endParaRPr>
          </a:p>
        </p:txBody>
      </p:sp>
      <p:pic>
        <p:nvPicPr>
          <p:cNvPr id="12340" name="Picture 31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1463" y="5154613"/>
            <a:ext cx="54927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41" name="Picture 5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025" y="5145088"/>
            <a:ext cx="896938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42" name="Picture 7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7488" y="2165350"/>
            <a:ext cx="1444625" cy="842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43" name="Picture 5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4486275"/>
            <a:ext cx="560388" cy="15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44" name="Picture 5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2988" y="3708400"/>
            <a:ext cx="1393825" cy="78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2873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/>
          </p:cNvSpPr>
          <p:nvPr>
            <p:ph type="body" idx="1"/>
          </p:nvPr>
        </p:nvSpPr>
        <p:spPr>
          <a:xfrm>
            <a:off x="315913" y="1006475"/>
            <a:ext cx="8505825" cy="5272088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10000"/>
              </a:spcBef>
            </a:pPr>
            <a:r>
              <a:rPr lang="en-GB" altLang="zh-CN" sz="2400" dirty="0">
                <a:cs typeface="Times New Roman" panose="02020603050405020304" pitchFamily="18" charset="0"/>
              </a:rPr>
              <a:t>SA5		</a:t>
            </a:r>
            <a:endParaRPr lang="en-GB" altLang="zh-CN" sz="2400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zh-CN" sz="2000" dirty="0">
                <a:cs typeface="Times New Roman" panose="02020603050405020304" pitchFamily="18" charset="0"/>
              </a:rPr>
              <a:t>	 Thomas Tovinger (Ericsson)	 		Chair 	 since 08/2015</a:t>
            </a:r>
            <a:br>
              <a:rPr lang="en-GB" altLang="zh-CN" sz="2000" dirty="0">
                <a:cs typeface="Times New Roman" panose="02020603050405020304" pitchFamily="18" charset="0"/>
              </a:rPr>
            </a:br>
            <a:r>
              <a:rPr lang="en-GB" altLang="zh-CN" sz="2000" dirty="0">
                <a:cs typeface="Times New Roman" panose="02020603050405020304" pitchFamily="18" charset="0"/>
              </a:rPr>
              <a:t> Jean-Michel Cornily (Orange) 			VC 	 s</a:t>
            </a:r>
            <a:r>
              <a:rPr lang="en-GB" altLang="en-US" sz="2000" dirty="0">
                <a:ea typeface="SimSun" panose="02010600030101010101" pitchFamily="2" charset="-122"/>
                <a:cs typeface="Times New Roman" panose="02020603050405020304" pitchFamily="18" charset="0"/>
              </a:rPr>
              <a:t>ince 0</a:t>
            </a:r>
            <a:r>
              <a:rPr lang="en-GB" altLang="zh-CN" sz="2000" dirty="0">
                <a:cs typeface="Times New Roman" panose="02020603050405020304" pitchFamily="18" charset="0"/>
              </a:rPr>
              <a:t>8/2013</a:t>
            </a:r>
            <a:br>
              <a:rPr lang="en-GB" altLang="zh-CN" sz="2000" dirty="0">
                <a:cs typeface="Times New Roman" panose="02020603050405020304" pitchFamily="18" charset="0"/>
              </a:rPr>
            </a:br>
            <a:r>
              <a:rPr lang="en-GB" altLang="zh-CN" sz="2000" dirty="0">
                <a:cs typeface="Times New Roman" panose="02020603050405020304" pitchFamily="18" charset="0"/>
              </a:rPr>
              <a:t> Christian Toche (Huawei)			VC 	 s</a:t>
            </a:r>
            <a:r>
              <a:rPr lang="en-GB" altLang="en-US" sz="2000" dirty="0">
                <a:ea typeface="SimSun" panose="02010600030101010101" pitchFamily="2" charset="-122"/>
                <a:cs typeface="Times New Roman" panose="02020603050405020304" pitchFamily="18" charset="0"/>
              </a:rPr>
              <a:t>ince 0</a:t>
            </a:r>
            <a:r>
              <a:rPr lang="en-GB" altLang="zh-CN" sz="2000" dirty="0">
                <a:cs typeface="Times New Roman" panose="02020603050405020304" pitchFamily="18" charset="0"/>
              </a:rPr>
              <a:t>8/2015</a:t>
            </a:r>
          </a:p>
          <a:p>
            <a:pPr>
              <a:lnSpc>
                <a:spcPct val="90000"/>
              </a:lnSpc>
              <a:buFontTx/>
              <a:buNone/>
            </a:pPr>
            <a:br>
              <a:rPr lang="en-GB" altLang="zh-CN" sz="2000" dirty="0">
                <a:cs typeface="Times New Roman" panose="02020603050405020304" pitchFamily="18" charset="0"/>
              </a:rPr>
            </a:br>
            <a:endParaRPr lang="en-GB" altLang="zh-CN" sz="800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r>
              <a:rPr lang="en-GB" altLang="zh-CN" sz="2400" dirty="0">
                <a:cs typeface="Times New Roman" panose="02020603050405020304" pitchFamily="18" charset="0"/>
              </a:rPr>
              <a:t>Charging Sub-Working Group (SWG)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zh-CN" sz="2000" dirty="0">
                <a:cs typeface="Times New Roman" panose="02020603050405020304" pitchFamily="18" charset="0"/>
              </a:rPr>
              <a:t>	 Maryse Gardella (Alcatel-Lucent)		Chair	since 08/2013</a:t>
            </a:r>
            <a:br>
              <a:rPr lang="en-GB" altLang="zh-CN" sz="2000" dirty="0">
                <a:cs typeface="Times New Roman" panose="02020603050405020304" pitchFamily="18" charset="0"/>
              </a:rPr>
            </a:br>
            <a:r>
              <a:rPr lang="en-GB" altLang="zh-CN" sz="2000" dirty="0">
                <a:cs typeface="Times New Roman" panose="02020603050405020304" pitchFamily="18" charset="0"/>
              </a:rPr>
              <a:t> Robert Törnkvist (Ericsson)			VC	since 05/2016</a:t>
            </a:r>
            <a:br>
              <a:rPr lang="en-GB" altLang="zh-CN" sz="2000" dirty="0">
                <a:cs typeface="Times New Roman" panose="02020603050405020304" pitchFamily="18" charset="0"/>
              </a:rPr>
            </a:br>
            <a:r>
              <a:rPr lang="en-GB" altLang="zh-CN" sz="2000" dirty="0">
                <a:cs typeface="Times New Roman" panose="02020603050405020304" pitchFamily="18" charset="0"/>
              </a:rPr>
              <a:t> Chen Shan (Huawei)				VC	since 05/2016</a:t>
            </a:r>
          </a:p>
          <a:p>
            <a:pPr>
              <a:lnSpc>
                <a:spcPct val="90000"/>
              </a:lnSpc>
              <a:buFontTx/>
              <a:buNone/>
            </a:pPr>
            <a:endParaRPr lang="en-GB" altLang="zh-CN" sz="2000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GB" altLang="zh-CN" sz="2000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r>
              <a:rPr lang="en-GB" altLang="zh-CN" sz="2400" dirty="0">
                <a:cs typeface="Times New Roman" panose="02020603050405020304" pitchFamily="18" charset="0"/>
              </a:rPr>
              <a:t>OAM&amp;P Sub-Working Group (SWG)</a:t>
            </a:r>
            <a:br>
              <a:rPr lang="en-GB" altLang="zh-CN" sz="2000" dirty="0">
                <a:cs typeface="Times New Roman" panose="02020603050405020304" pitchFamily="18" charset="0"/>
              </a:rPr>
            </a:br>
            <a:r>
              <a:rPr lang="en-GB" altLang="zh-CN" sz="2000" dirty="0">
                <a:cs typeface="Times New Roman" panose="02020603050405020304" pitchFamily="18" charset="0"/>
              </a:rPr>
              <a:t> Christian Toche (Huawei)	</a:t>
            </a:r>
            <a:r>
              <a:rPr lang="en-GB" altLang="zh-CN" sz="2000" b="1" dirty="0">
                <a:solidFill>
                  <a:srgbClr val="FF0000"/>
                </a:solidFill>
                <a:cs typeface="Times New Roman" panose="02020603050405020304" pitchFamily="18" charset="0"/>
              </a:rPr>
              <a:t>	</a:t>
            </a:r>
            <a:r>
              <a:rPr lang="en-GB" altLang="zh-CN" sz="2000" dirty="0">
                <a:cs typeface="Times New Roman" panose="02020603050405020304" pitchFamily="18" charset="0"/>
              </a:rPr>
              <a:t>	Chair s</a:t>
            </a:r>
            <a:r>
              <a:rPr lang="en-GB" altLang="en-US" sz="2000" dirty="0">
                <a:ea typeface="SimSun" panose="02010600030101010101" pitchFamily="2" charset="-122"/>
                <a:cs typeface="Times New Roman" panose="02020603050405020304" pitchFamily="18" charset="0"/>
              </a:rPr>
              <a:t>ince 01</a:t>
            </a:r>
            <a:r>
              <a:rPr lang="en-GB" altLang="zh-CN" sz="2000" dirty="0">
                <a:cs typeface="Times New Roman" panose="02020603050405020304" pitchFamily="18" charset="0"/>
              </a:rPr>
              <a:t>/2016</a:t>
            </a:r>
            <a:br>
              <a:rPr lang="en-GB" altLang="zh-CN" sz="2000" dirty="0">
                <a:cs typeface="Times New Roman" panose="02020603050405020304" pitchFamily="18" charset="0"/>
              </a:rPr>
            </a:br>
            <a:endParaRPr lang="en-GB" altLang="zh-CN" sz="2000" dirty="0"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br>
              <a:rPr lang="en-GB" altLang="zh-CN" sz="2000" dirty="0">
                <a:cs typeface="Times New Roman" panose="02020603050405020304" pitchFamily="18" charset="0"/>
              </a:rPr>
            </a:br>
            <a:br>
              <a:rPr lang="en-GB" altLang="zh-CN" sz="2000" dirty="0">
                <a:cs typeface="Times New Roman" panose="02020603050405020304" pitchFamily="18" charset="0"/>
              </a:rPr>
            </a:br>
            <a:endParaRPr lang="en-AU" altLang="en-US" sz="2000" dirty="0">
              <a:solidFill>
                <a:srgbClr val="FF3300"/>
              </a:solidFill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483" name="Rectangle 4"/>
          <p:cNvSpPr>
            <a:spLocks noGrp="1"/>
          </p:cNvSpPr>
          <p:nvPr>
            <p:ph type="title"/>
          </p:nvPr>
        </p:nvSpPr>
        <p:spPr>
          <a:xfrm>
            <a:off x="457200" y="252413"/>
            <a:ext cx="6834188" cy="692150"/>
          </a:xfrm>
        </p:spPr>
        <p:txBody>
          <a:bodyPr/>
          <a:lstStyle/>
          <a:p>
            <a:r>
              <a:rPr lang="en-GB" altLang="en-US" dirty="0"/>
              <a:t>3GPP SA5 Leadership</a:t>
            </a:r>
          </a:p>
        </p:txBody>
      </p:sp>
    </p:spTree>
    <p:extLst>
      <p:ext uri="{BB962C8B-B14F-4D97-AF65-F5344CB8AC3E}">
        <p14:creationId xmlns:p14="http://schemas.microsoft.com/office/powerpoint/2010/main" val="3776164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/>
          </p:cNvSpPr>
          <p:nvPr>
            <p:ph type="body" idx="1"/>
          </p:nvPr>
        </p:nvSpPr>
        <p:spPr>
          <a:xfrm>
            <a:off x="231775" y="1090613"/>
            <a:ext cx="8677275" cy="5270500"/>
          </a:xfrm>
          <a:noFill/>
        </p:spPr>
        <p:txBody>
          <a:bodyPr/>
          <a:lstStyle/>
          <a:p>
            <a:pPr>
              <a:lnSpc>
                <a:spcPct val="80000"/>
              </a:lnSpc>
              <a:spcBef>
                <a:spcPct val="10000"/>
              </a:spcBef>
            </a:pPr>
            <a:r>
              <a:rPr lang="en-GB" altLang="zh-CN" sz="2400" dirty="0">
                <a:cs typeface="Times New Roman" panose="02020603050405020304" pitchFamily="18" charset="0"/>
              </a:rPr>
              <a:t>Six face-to-face one-week plenary meetings per year</a:t>
            </a:r>
          </a:p>
          <a:p>
            <a:pPr lvl="1">
              <a:lnSpc>
                <a:spcPct val="80000"/>
              </a:lnSpc>
              <a:spcBef>
                <a:spcPct val="10000"/>
              </a:spcBef>
            </a:pPr>
            <a:r>
              <a:rPr lang="en-GB" altLang="zh-CN" sz="2000" dirty="0">
                <a:ea typeface="SimSun" panose="02010600030101010101" pitchFamily="2" charset="-122"/>
                <a:cs typeface="Times New Roman" panose="02020603050405020304" pitchFamily="18" charset="0"/>
              </a:rPr>
              <a:t>Two Asia, two Europe, two North-America</a:t>
            </a:r>
          </a:p>
          <a:p>
            <a:pPr lvl="1">
              <a:lnSpc>
                <a:spcPct val="80000"/>
              </a:lnSpc>
              <a:spcBef>
                <a:spcPct val="10000"/>
              </a:spcBef>
            </a:pPr>
            <a:r>
              <a:rPr lang="en-GB" altLang="zh-CN" sz="2000" dirty="0">
                <a:ea typeface="SimSun" panose="02010600030101010101" pitchFamily="2" charset="-122"/>
                <a:cs typeface="Times New Roman" panose="02020603050405020304" pitchFamily="18" charset="0"/>
              </a:rPr>
              <a:t>SWGs meet in parallel most of the time</a:t>
            </a:r>
          </a:p>
          <a:p>
            <a:pPr lvl="1">
              <a:lnSpc>
                <a:spcPct val="80000"/>
              </a:lnSpc>
              <a:spcBef>
                <a:spcPct val="10000"/>
              </a:spcBef>
            </a:pPr>
            <a:r>
              <a:rPr lang="en-GB" altLang="zh-CN" sz="2000" dirty="0">
                <a:ea typeface="SimSun" panose="02010600030101010101" pitchFamily="2" charset="-122"/>
                <a:cs typeface="Times New Roman" panose="02020603050405020304" pitchFamily="18" charset="0"/>
              </a:rPr>
              <a:t>Average 350 documents per meeting</a:t>
            </a:r>
          </a:p>
          <a:p>
            <a:pPr lvl="1">
              <a:lnSpc>
                <a:spcPct val="80000"/>
              </a:lnSpc>
              <a:spcBef>
                <a:spcPct val="10000"/>
              </a:spcBef>
            </a:pPr>
            <a:r>
              <a:rPr lang="en-GB" altLang="zh-CN" sz="2000" dirty="0">
                <a:ea typeface="SimSun" panose="02010600030101010101" pitchFamily="2" charset="-122"/>
                <a:cs typeface="Times New Roman" panose="02020603050405020304" pitchFamily="18" charset="0"/>
              </a:rPr>
              <a:t>Around 50 delegates attending meetings</a:t>
            </a:r>
          </a:p>
          <a:p>
            <a:pPr lvl="1">
              <a:lnSpc>
                <a:spcPct val="80000"/>
              </a:lnSpc>
              <a:spcBef>
                <a:spcPct val="10000"/>
              </a:spcBef>
            </a:pPr>
            <a:r>
              <a:rPr lang="en-GB" altLang="zh-CN" sz="2000" dirty="0">
                <a:ea typeface="SimSun" panose="02010600030101010101" pitchFamily="2" charset="-122"/>
                <a:cs typeface="Times New Roman" panose="02020603050405020304" pitchFamily="18" charset="0"/>
              </a:rPr>
              <a:t>Conference calls between F2F meetings when needed</a:t>
            </a:r>
            <a:br>
              <a:rPr lang="en-GB" altLang="zh-CN" sz="2000" dirty="0">
                <a:ea typeface="SimSun" panose="02010600030101010101" pitchFamily="2" charset="-122"/>
                <a:cs typeface="Times New Roman" panose="02020603050405020304" pitchFamily="18" charset="0"/>
              </a:rPr>
            </a:br>
            <a:endParaRPr lang="en-GB" altLang="zh-CN" sz="2000" dirty="0"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spcBef>
                <a:spcPct val="10000"/>
              </a:spcBef>
            </a:pPr>
            <a:r>
              <a:rPr lang="en-GB" altLang="zh-CN" sz="2400" dirty="0"/>
              <a:t>Work is based on company contributions</a:t>
            </a:r>
          </a:p>
          <a:p>
            <a:pPr lvl="1">
              <a:lnSpc>
                <a:spcPct val="80000"/>
              </a:lnSpc>
              <a:spcBef>
                <a:spcPct val="10000"/>
              </a:spcBef>
            </a:pPr>
            <a:r>
              <a:rPr lang="en-GB" altLang="zh-CN" sz="2000" dirty="0">
                <a:ea typeface="SimSun" panose="02010600030101010101" pitchFamily="2" charset="-122"/>
              </a:rPr>
              <a:t>Need at least four supporting companies for a Work Item or Study Item</a:t>
            </a:r>
          </a:p>
          <a:p>
            <a:pPr lvl="1">
              <a:lnSpc>
                <a:spcPct val="80000"/>
              </a:lnSpc>
              <a:spcBef>
                <a:spcPct val="10000"/>
              </a:spcBef>
            </a:pPr>
            <a:r>
              <a:rPr lang="en-GB" altLang="zh-CN" sz="2000" dirty="0">
                <a:ea typeface="SimSun" panose="02010600030101010101" pitchFamily="2" charset="-122"/>
              </a:rPr>
              <a:t>Use of consensus rule for decisions</a:t>
            </a:r>
          </a:p>
          <a:p>
            <a:pPr lvl="1">
              <a:lnSpc>
                <a:spcPct val="80000"/>
              </a:lnSpc>
              <a:spcBef>
                <a:spcPct val="10000"/>
              </a:spcBef>
            </a:pPr>
            <a:r>
              <a:rPr lang="en-GB" altLang="zh-CN" sz="2000" dirty="0">
                <a:ea typeface="SimSun" panose="02010600030101010101" pitchFamily="2" charset="-122"/>
              </a:rPr>
              <a:t>SA5 outputs are approved every quarter by TSG SA plenary</a:t>
            </a:r>
            <a:br>
              <a:rPr lang="en-GB" altLang="zh-CN" sz="2000" dirty="0">
                <a:ea typeface="SimSun" panose="02010600030101010101" pitchFamily="2" charset="-122"/>
              </a:rPr>
            </a:br>
            <a:endParaRPr lang="en-GB" altLang="zh-CN" sz="2000" dirty="0">
              <a:ea typeface="SimSun" panose="02010600030101010101" pitchFamily="2" charset="-122"/>
            </a:endParaRPr>
          </a:p>
          <a:p>
            <a:pPr>
              <a:lnSpc>
                <a:spcPct val="80000"/>
              </a:lnSpc>
              <a:spcBef>
                <a:spcPct val="10000"/>
              </a:spcBef>
            </a:pPr>
            <a:r>
              <a:rPr lang="en-US" altLang="zh-CN" sz="2400" dirty="0"/>
              <a:t>3GPP specifications are grouped into Releases</a:t>
            </a:r>
          </a:p>
          <a:p>
            <a:pPr lvl="1">
              <a:lnSpc>
                <a:spcPct val="80000"/>
              </a:lnSpc>
              <a:spcBef>
                <a:spcPct val="10000"/>
              </a:spcBef>
            </a:pPr>
            <a:r>
              <a:rPr lang="en-GB" altLang="zh-CN" sz="2000" dirty="0">
                <a:ea typeface="SimSun" panose="02010600030101010101" pitchFamily="2" charset="-122"/>
              </a:rPr>
              <a:t>SA5 maintains about 250 specifications </a:t>
            </a:r>
          </a:p>
          <a:p>
            <a:pPr lvl="1">
              <a:lnSpc>
                <a:spcPct val="80000"/>
              </a:lnSpc>
              <a:spcBef>
                <a:spcPct val="10000"/>
              </a:spcBef>
            </a:pPr>
            <a:r>
              <a:rPr lang="en-GB" altLang="zh-CN" sz="2000" dirty="0">
                <a:ea typeface="SimSun" panose="02010600030101010101" pitchFamily="2" charset="-122"/>
              </a:rPr>
              <a:t>32-series for </a:t>
            </a:r>
            <a:r>
              <a:rPr lang="en-US" altLang="en-US" sz="2000" dirty="0"/>
              <a:t>FCAPS/Charging functionalities</a:t>
            </a:r>
            <a:r>
              <a:rPr lang="en-GB" altLang="zh-CN" sz="2000" dirty="0">
                <a:ea typeface="SimSun" panose="02010600030101010101" pitchFamily="2" charset="-122"/>
              </a:rPr>
              <a:t> for Mobile Network</a:t>
            </a:r>
          </a:p>
          <a:p>
            <a:pPr lvl="1">
              <a:lnSpc>
                <a:spcPct val="80000"/>
              </a:lnSpc>
              <a:spcBef>
                <a:spcPct val="10000"/>
              </a:spcBef>
            </a:pPr>
            <a:r>
              <a:rPr lang="en-GB" altLang="zh-CN" sz="2000" dirty="0">
                <a:ea typeface="SimSun" panose="02010600030101010101" pitchFamily="2" charset="-122"/>
              </a:rPr>
              <a:t>28-series for Converged Management of Fixed &amp; Mobile Networks and NFV</a:t>
            </a:r>
          </a:p>
          <a:p>
            <a:pPr lvl="1">
              <a:lnSpc>
                <a:spcPct val="80000"/>
              </a:lnSpc>
              <a:spcBef>
                <a:spcPct val="10000"/>
              </a:spcBef>
            </a:pPr>
            <a:r>
              <a:rPr lang="en-US" altLang="zh-CN" sz="2000" dirty="0">
                <a:ea typeface="SimSun" panose="02010600030101010101" pitchFamily="2" charset="-122"/>
              </a:rPr>
              <a:t>Release 13 closure in December 2015</a:t>
            </a:r>
          </a:p>
          <a:p>
            <a:pPr lvl="1">
              <a:lnSpc>
                <a:spcPct val="80000"/>
              </a:lnSpc>
              <a:spcBef>
                <a:spcPct val="10000"/>
              </a:spcBef>
            </a:pPr>
            <a:r>
              <a:rPr lang="en-US" altLang="zh-CN" sz="2000" dirty="0">
                <a:ea typeface="SimSun" panose="02010600030101010101" pitchFamily="2" charset="-122"/>
              </a:rPr>
              <a:t>Release 14 closure target in March 2017</a:t>
            </a:r>
          </a:p>
        </p:txBody>
      </p:sp>
      <p:sp>
        <p:nvSpPr>
          <p:cNvPr id="22531" name="Rectangle 4"/>
          <p:cNvSpPr>
            <a:spLocks noGrp="1"/>
          </p:cNvSpPr>
          <p:nvPr>
            <p:ph type="title"/>
          </p:nvPr>
        </p:nvSpPr>
        <p:spPr>
          <a:xfrm>
            <a:off x="457200" y="252413"/>
            <a:ext cx="6834188" cy="692150"/>
          </a:xfrm>
        </p:spPr>
        <p:txBody>
          <a:bodyPr/>
          <a:lstStyle/>
          <a:p>
            <a:r>
              <a:rPr lang="en-GB" altLang="en-US" dirty="0"/>
              <a:t>3GPP SA5 Organization</a:t>
            </a:r>
          </a:p>
        </p:txBody>
      </p:sp>
    </p:spTree>
    <p:extLst>
      <p:ext uri="{BB962C8B-B14F-4D97-AF65-F5344CB8AC3E}">
        <p14:creationId xmlns:p14="http://schemas.microsoft.com/office/powerpoint/2010/main" val="100737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5533" y="228600"/>
            <a:ext cx="7369791" cy="1143000"/>
          </a:xfrm>
        </p:spPr>
        <p:txBody>
          <a:bodyPr lIns="0" tIns="0" rIns="0" bIns="0" anchor="t"/>
          <a:lstStyle/>
          <a:p>
            <a:pPr eaLnBrk="1" hangingPunct="1"/>
            <a:r>
              <a:rPr lang="en-US" altLang="zh-CN" dirty="0"/>
              <a:t>Requirements &amp; Architecture Specifications</a:t>
            </a:r>
            <a:endParaRPr lang="en-GB" altLang="en-US" sz="1400" dirty="0"/>
          </a:p>
        </p:txBody>
      </p:sp>
      <p:sp>
        <p:nvSpPr>
          <p:cNvPr id="78851" name="Rectangle 3"/>
          <p:cNvSpPr>
            <a:spLocks noChangeArrowheads="1"/>
          </p:cNvSpPr>
          <p:nvPr/>
        </p:nvSpPr>
        <p:spPr bwMode="auto">
          <a:xfrm>
            <a:off x="382137" y="1328738"/>
            <a:ext cx="8420670" cy="472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457200" indent="-457200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2000" dirty="0">
                <a:latin typeface="+mn-lt"/>
              </a:rPr>
              <a:t>TS 32.101 </a:t>
            </a:r>
            <a:r>
              <a:rPr lang="en-US" altLang="zh-CN" sz="2000" dirty="0">
                <a:latin typeface="+mn-lt"/>
              </a:rPr>
              <a:t>Principles and high level requirements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2000" dirty="0">
                <a:latin typeface="+mn-lt"/>
              </a:rPr>
              <a:t>TS 32.102 Architecture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2000" dirty="0">
                <a:latin typeface="+mn-lt"/>
              </a:rPr>
              <a:t>TS 32.103 </a:t>
            </a:r>
            <a:r>
              <a:rPr lang="en-US" altLang="en-US" sz="2000" dirty="0">
                <a:latin typeface="+mn-lt"/>
              </a:rPr>
              <a:t>Integration Reference Point (IRP) overview and usage guide</a:t>
            </a:r>
            <a:endParaRPr lang="en-GB" altLang="en-US" sz="2000" dirty="0">
              <a:latin typeface="+mn-lt"/>
            </a:endParaRPr>
          </a:p>
          <a:p>
            <a:pPr eaLnBrk="1" hangingPunct="1">
              <a:spcBef>
                <a:spcPct val="0"/>
              </a:spcBef>
            </a:pPr>
            <a:endParaRPr lang="en-GB" altLang="en-US" sz="2000" dirty="0">
              <a:latin typeface="+mn-lt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zh-CN" sz="2000" dirty="0">
                <a:latin typeface="+mn-lt"/>
              </a:rPr>
              <a:t>TS 32.111-1 3G Fault Management requirements</a:t>
            </a:r>
          </a:p>
          <a:p>
            <a:pPr eaLnBrk="1" hangingPunct="1">
              <a:spcBef>
                <a:spcPct val="0"/>
              </a:spcBef>
            </a:pPr>
            <a:r>
              <a:rPr lang="en-US" altLang="zh-CN" sz="2000" dirty="0">
                <a:latin typeface="+mn-lt"/>
              </a:rPr>
              <a:t>TS 32.140 SuM requirements</a:t>
            </a:r>
          </a:p>
          <a:p>
            <a:pPr eaLnBrk="1" hangingPunct="1">
              <a:spcBef>
                <a:spcPct val="0"/>
              </a:spcBef>
            </a:pPr>
            <a:r>
              <a:rPr lang="en-US" altLang="zh-CN" sz="2000" dirty="0">
                <a:latin typeface="+mn-lt"/>
              </a:rPr>
              <a:t>TS 32.141 SuM architecture</a:t>
            </a:r>
          </a:p>
          <a:p>
            <a:pPr eaLnBrk="1" hangingPunct="1">
              <a:spcBef>
                <a:spcPct val="0"/>
              </a:spcBef>
            </a:pPr>
            <a:r>
              <a:rPr lang="en-US" altLang="zh-CN" sz="2000" dirty="0">
                <a:latin typeface="+mn-lt"/>
              </a:rPr>
              <a:t>TS 32.300 Name convention for Managed Objects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2000" dirty="0">
                <a:latin typeface="+mn-lt"/>
              </a:rPr>
              <a:t>TS 32.401 Performance Management concept and requirements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2000" dirty="0">
                <a:latin typeface="+mn-lt"/>
              </a:rPr>
              <a:t>TS 32.500 </a:t>
            </a:r>
            <a:r>
              <a:rPr lang="en-US" altLang="zh-CN" sz="2000" dirty="0">
                <a:latin typeface="+mn-lt"/>
              </a:rPr>
              <a:t>SON concepts and requirements</a:t>
            </a:r>
            <a:endParaRPr lang="en-GB" altLang="en-US" sz="2000" dirty="0">
              <a:latin typeface="+mn-lt"/>
            </a:endParaRPr>
          </a:p>
          <a:p>
            <a:pPr eaLnBrk="1" hangingPunct="1">
              <a:spcBef>
                <a:spcPct val="0"/>
              </a:spcBef>
            </a:pPr>
            <a:r>
              <a:rPr lang="en-GB" altLang="en-US" sz="2000" dirty="0">
                <a:latin typeface="+mn-lt"/>
              </a:rPr>
              <a:t>TS 32.511 </a:t>
            </a:r>
            <a:r>
              <a:rPr lang="en-US" altLang="zh-CN" sz="2000" dirty="0">
                <a:latin typeface="+mn-lt"/>
              </a:rPr>
              <a:t>ANR management concepts and requirements</a:t>
            </a:r>
            <a:endParaRPr lang="en-GB" altLang="en-US" sz="2000" dirty="0">
              <a:latin typeface="+mn-lt"/>
            </a:endParaRPr>
          </a:p>
          <a:p>
            <a:pPr eaLnBrk="1" hangingPunct="1">
              <a:spcBef>
                <a:spcPct val="0"/>
              </a:spcBef>
            </a:pPr>
            <a:r>
              <a:rPr lang="en-GB" altLang="en-US" sz="2000" dirty="0">
                <a:latin typeface="+mn-lt"/>
              </a:rPr>
              <a:t>TS 32.541 </a:t>
            </a:r>
            <a:r>
              <a:rPr lang="en-US" altLang="zh-CN" sz="2000" dirty="0">
                <a:latin typeface="+mn-lt"/>
              </a:rPr>
              <a:t>SON self-healing concepts and requirements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2000" dirty="0">
                <a:latin typeface="+mn-lt"/>
              </a:rPr>
              <a:t>TS 32.551 Energy Saving Management concepts and requirements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2000" dirty="0">
                <a:latin typeface="+mn-lt"/>
              </a:rPr>
              <a:t>TS 32.600 </a:t>
            </a:r>
            <a:r>
              <a:rPr lang="en-US" altLang="zh-CN" sz="2000" dirty="0">
                <a:latin typeface="+mn-lt"/>
              </a:rPr>
              <a:t>Configuration Management concept and high-level requirements</a:t>
            </a:r>
            <a:endParaRPr lang="en-GB" altLang="en-US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49732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643064" y="2263775"/>
          <a:ext cx="1608137" cy="3138550"/>
        </p:xfrm>
        <a:graphic>
          <a:graphicData uri="http://schemas.openxmlformats.org/drawingml/2006/table">
            <a:tbl>
              <a:tblPr firstRow="1">
                <a:effectLst/>
                <a:tableStyleId>{D03447BB-5D67-496B-8E87-E561075AD55C}</a:tableStyleId>
              </a:tblPr>
              <a:tblGrid>
                <a:gridCol w="16081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31921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TSG RAN</a:t>
                      </a:r>
                      <a:br>
                        <a:rPr lang="en-US" sz="1000" b="1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</a:rPr>
                        <a:t>Radio Access Network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inherit"/>
                      </a:endParaRPr>
                    </a:p>
                  </a:txBody>
                  <a:tcPr marL="25617" marR="25617" marT="25599" marB="255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267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RAN WG1</a:t>
                      </a:r>
                      <a:br>
                        <a:rPr lang="en-US" sz="7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</a:rPr>
                        <a:t>Radio Layer 1 spec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inherit"/>
                      </a:endParaRPr>
                    </a:p>
                  </a:txBody>
                  <a:tcPr marL="25617" marR="25617" marT="25599" marB="255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2183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RAN WG2</a:t>
                      </a:r>
                      <a:br>
                        <a:rPr lang="en-US" sz="7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</a:rPr>
                        <a:t>Radio Layer 2 spec</a:t>
                      </a:r>
                      <a:br>
                        <a:rPr lang="en-US" sz="8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</a:rPr>
                        <a:t>Radio Layer 3 RR spec</a:t>
                      </a:r>
                      <a:endParaRPr lang="en-US" sz="700" dirty="0">
                        <a:solidFill>
                          <a:schemeClr val="tx1"/>
                        </a:solidFill>
                        <a:effectLst/>
                        <a:latin typeface="inherit"/>
                      </a:endParaRPr>
                    </a:p>
                  </a:txBody>
                  <a:tcPr marL="25617" marR="25617" marT="25599" marB="255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6834"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RAN WG3</a:t>
                      </a:r>
                      <a:r>
                        <a:rPr lang="en-GB" sz="9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br>
                        <a:rPr lang="en-GB" sz="7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800" dirty="0" err="1">
                          <a:solidFill>
                            <a:schemeClr val="tx1"/>
                          </a:solidFill>
                          <a:effectLst/>
                        </a:rPr>
                        <a:t>lub</a:t>
                      </a: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 spec, </a:t>
                      </a:r>
                      <a:r>
                        <a:rPr lang="en-GB" sz="800" dirty="0" err="1">
                          <a:solidFill>
                            <a:schemeClr val="tx1"/>
                          </a:solidFill>
                          <a:effectLst/>
                        </a:rPr>
                        <a:t>lur</a:t>
                      </a: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 spec, </a:t>
                      </a:r>
                      <a:r>
                        <a:rPr lang="en-GB" sz="800" dirty="0" err="1">
                          <a:solidFill>
                            <a:schemeClr val="tx1"/>
                          </a:solidFill>
                          <a:effectLst/>
                        </a:rPr>
                        <a:t>lu</a:t>
                      </a: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 spec</a:t>
                      </a:r>
                      <a:b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UTRAN O&amp;M requirements</a:t>
                      </a:r>
                      <a:endParaRPr lang="en-GB" sz="700" dirty="0">
                        <a:solidFill>
                          <a:schemeClr val="tx1"/>
                        </a:solidFill>
                        <a:effectLst/>
                        <a:latin typeface="inherit"/>
                      </a:endParaRPr>
                    </a:p>
                  </a:txBody>
                  <a:tcPr marL="25617" marR="25617" marT="25599" marB="255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2183"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RAN WG4</a:t>
                      </a:r>
                      <a:br>
                        <a:rPr lang="en-GB" sz="7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Radio Performance</a:t>
                      </a:r>
                      <a:b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Protocol aspects</a:t>
                      </a:r>
                      <a:endParaRPr lang="en-GB" sz="800" dirty="0">
                        <a:solidFill>
                          <a:schemeClr val="tx1"/>
                        </a:solidFill>
                        <a:effectLst/>
                        <a:latin typeface="inherit"/>
                      </a:endParaRPr>
                    </a:p>
                  </a:txBody>
                  <a:tcPr marL="25617" marR="25617" marT="25599" marB="255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6243"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RAN WG5</a:t>
                      </a:r>
                      <a:br>
                        <a:rPr lang="en-GB" sz="7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Mobile Terminal</a:t>
                      </a:r>
                      <a:b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Conformance Testing</a:t>
                      </a:r>
                      <a:endParaRPr lang="en-GB" sz="700" dirty="0">
                        <a:solidFill>
                          <a:schemeClr val="tx1"/>
                        </a:solidFill>
                        <a:effectLst/>
                        <a:latin typeface="inherit"/>
                      </a:endParaRPr>
                    </a:p>
                  </a:txBody>
                  <a:tcPr marL="25617" marR="25617" marT="25599" marB="255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8858"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RAN WG6</a:t>
                      </a:r>
                    </a:p>
                    <a:p>
                      <a:pPr algn="ctr" fontAlgn="base"/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GSM EDGE</a:t>
                      </a:r>
                      <a:br>
                        <a:rPr lang="en-US" sz="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</a:b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Radio Access Network</a:t>
                      </a:r>
                    </a:p>
                    <a:p>
                      <a:pPr algn="ctr" fontAlgn="base"/>
                      <a:endParaRPr lang="en-GB" sz="700" dirty="0">
                        <a:solidFill>
                          <a:schemeClr val="tx1"/>
                        </a:solidFill>
                        <a:effectLst/>
                        <a:latin typeface="inherit"/>
                      </a:endParaRPr>
                    </a:p>
                  </a:txBody>
                  <a:tcPr marL="25617" marR="25617" marT="25599" marB="255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6443664" y="2273301"/>
          <a:ext cx="1597025" cy="2543173"/>
        </p:xfrm>
        <a:graphic>
          <a:graphicData uri="http://schemas.openxmlformats.org/drawingml/2006/table">
            <a:tbl>
              <a:tblPr firstRow="1">
                <a:effectLst/>
                <a:tableStyleId>{D03447BB-5D67-496B-8E87-E561075AD55C}</a:tableStyleId>
              </a:tblPr>
              <a:tblGrid>
                <a:gridCol w="1597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32156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TSG SA</a:t>
                      </a:r>
                      <a:br>
                        <a:rPr lang="en-US" sz="700" u="none" strike="noStrike" dirty="0">
                          <a:solidFill>
                            <a:schemeClr val="tx1"/>
                          </a:solidFill>
                          <a:effectLst/>
                          <a:hlinkClick r:id="rId2"/>
                        </a:rPr>
                      </a:b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</a:rPr>
                        <a:t>Service &amp; Systems Aspects </a:t>
                      </a:r>
                      <a:endParaRPr lang="en-US" sz="700" dirty="0">
                        <a:solidFill>
                          <a:schemeClr val="tx1"/>
                        </a:solidFill>
                        <a:effectLst/>
                        <a:latin typeface="inherit"/>
                      </a:endParaRPr>
                    </a:p>
                  </a:txBody>
                  <a:tcPr marL="25608" marR="25608" marT="25612" marB="256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369"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SA WG1</a:t>
                      </a:r>
                      <a:r>
                        <a:rPr lang="en-GB" sz="9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br>
                        <a:rPr lang="en-GB" sz="7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Services</a:t>
                      </a:r>
                      <a:endParaRPr lang="en-GB" sz="700" dirty="0">
                        <a:solidFill>
                          <a:schemeClr val="tx1"/>
                        </a:solidFill>
                        <a:effectLst/>
                        <a:latin typeface="inherit"/>
                      </a:endParaRPr>
                    </a:p>
                  </a:txBody>
                  <a:tcPr marL="25608" marR="25608" marT="25612" marB="256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9890"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SA WG2</a:t>
                      </a:r>
                      <a:br>
                        <a:rPr lang="en-GB" sz="7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Architecture</a:t>
                      </a:r>
                      <a:endParaRPr lang="en-GB" sz="700" dirty="0">
                        <a:solidFill>
                          <a:schemeClr val="tx1"/>
                        </a:solidFill>
                        <a:effectLst/>
                        <a:latin typeface="inherit"/>
                      </a:endParaRPr>
                    </a:p>
                  </a:txBody>
                  <a:tcPr marL="25608" marR="25608" marT="25612" marB="256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130"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SA WG3</a:t>
                      </a:r>
                      <a:br>
                        <a:rPr lang="en-GB" sz="7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Security </a:t>
                      </a:r>
                      <a:endParaRPr lang="en-GB" sz="800" dirty="0">
                        <a:solidFill>
                          <a:schemeClr val="tx1"/>
                        </a:solidFill>
                        <a:effectLst/>
                        <a:latin typeface="inherit"/>
                      </a:endParaRPr>
                    </a:p>
                  </a:txBody>
                  <a:tcPr marL="25608" marR="25608" marT="25612" marB="256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8159"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1000" u="none" strike="noStrike" dirty="0">
                          <a:solidFill>
                            <a:schemeClr val="bg1"/>
                          </a:solidFill>
                          <a:effectLst/>
                        </a:rPr>
                        <a:t>SA WG4</a:t>
                      </a:r>
                      <a:br>
                        <a:rPr lang="en-GB" sz="7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Codec</a:t>
                      </a:r>
                      <a:endParaRPr lang="en-GB" sz="800" dirty="0">
                        <a:solidFill>
                          <a:schemeClr val="tx1"/>
                        </a:solidFill>
                        <a:effectLst/>
                        <a:latin typeface="inherit"/>
                      </a:endParaRPr>
                    </a:p>
                  </a:txBody>
                  <a:tcPr marL="25608" marR="25608" marT="25612" marB="256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2100"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SA WG5</a:t>
                      </a:r>
                      <a:br>
                        <a:rPr lang="en-GB" sz="7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Telecom Management</a:t>
                      </a:r>
                      <a:endParaRPr lang="en-GB" sz="700" dirty="0">
                        <a:solidFill>
                          <a:schemeClr val="tx1"/>
                        </a:solidFill>
                        <a:effectLst/>
                        <a:latin typeface="inherit"/>
                      </a:endParaRPr>
                    </a:p>
                  </a:txBody>
                  <a:tcPr marL="25608" marR="25608" marT="25612" marB="256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0369"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SA WG6</a:t>
                      </a:r>
                      <a:br>
                        <a:rPr lang="en-GB" sz="7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Mission-critical applications</a:t>
                      </a:r>
                      <a:endParaRPr lang="en-GB" sz="800" dirty="0">
                        <a:solidFill>
                          <a:schemeClr val="tx1"/>
                        </a:solidFill>
                        <a:effectLst/>
                        <a:latin typeface="inherit"/>
                      </a:endParaRPr>
                    </a:p>
                  </a:txBody>
                  <a:tcPr marL="25608" marR="25608" marT="25612" marB="256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4046539" y="2255838"/>
          <a:ext cx="1597025" cy="2014538"/>
        </p:xfrm>
        <a:graphic>
          <a:graphicData uri="http://schemas.openxmlformats.org/drawingml/2006/table">
            <a:tbl>
              <a:tblPr firstRow="1">
                <a:effectLst/>
                <a:tableStyleId>{D03447BB-5D67-496B-8E87-E561075AD55C}</a:tableStyleId>
              </a:tblPr>
              <a:tblGrid>
                <a:gridCol w="1597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32109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TSG CT</a:t>
                      </a:r>
                      <a:br>
                        <a:rPr lang="en-US" sz="7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</a:rPr>
                        <a:t>Core Network &amp; Terminals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inherit"/>
                      </a:endParaRPr>
                    </a:p>
                  </a:txBody>
                  <a:tcPr marL="25608" marR="25608" marT="25610" marB="256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91"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CT WG1</a:t>
                      </a:r>
                      <a:br>
                        <a:rPr lang="en-GB" sz="7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MM/CC/SM (</a:t>
                      </a:r>
                      <a:r>
                        <a:rPr lang="en-GB" sz="800" dirty="0" err="1">
                          <a:solidFill>
                            <a:schemeClr val="tx1"/>
                          </a:solidFill>
                          <a:effectLst/>
                        </a:rPr>
                        <a:t>lu</a:t>
                      </a: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en-GB" sz="700" dirty="0">
                        <a:solidFill>
                          <a:schemeClr val="tx1"/>
                        </a:solidFill>
                        <a:effectLst/>
                        <a:latin typeface="inherit"/>
                      </a:endParaRPr>
                    </a:p>
                  </a:txBody>
                  <a:tcPr marL="25608" marR="25608" marT="25610" marB="256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2109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CT WG3</a:t>
                      </a:r>
                      <a:br>
                        <a:rPr lang="en-US" sz="7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</a:rPr>
                        <a:t>Interworking with external networks</a:t>
                      </a:r>
                      <a:endParaRPr lang="en-US" sz="700" dirty="0">
                        <a:solidFill>
                          <a:schemeClr val="tx1"/>
                        </a:solidFill>
                        <a:effectLst/>
                        <a:latin typeface="inherit"/>
                      </a:endParaRPr>
                    </a:p>
                  </a:txBody>
                  <a:tcPr marL="25608" marR="25608" marT="25610" marB="256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2109"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CT WG4</a:t>
                      </a:r>
                      <a:br>
                        <a:rPr lang="en-GB" sz="7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MAP/GTP/BCH/SS </a:t>
                      </a:r>
                      <a:endParaRPr lang="en-GB" sz="700" dirty="0">
                        <a:solidFill>
                          <a:schemeClr val="tx1"/>
                        </a:solidFill>
                        <a:effectLst/>
                        <a:latin typeface="inherit"/>
                      </a:endParaRPr>
                    </a:p>
                  </a:txBody>
                  <a:tcPr marL="25608" marR="25608" marT="25610" marB="256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8120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900" u="none" strike="noStrike" dirty="0">
                          <a:solidFill>
                            <a:schemeClr val="bg1"/>
                          </a:solidFill>
                          <a:effectLst/>
                        </a:rPr>
                        <a:t>CT WG6</a:t>
                      </a:r>
                      <a:br>
                        <a:rPr lang="en-US" sz="7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</a:rPr>
                        <a:t>Smart Card Application Aspects</a:t>
                      </a:r>
                      <a:endParaRPr lang="en-US" sz="700" dirty="0">
                        <a:solidFill>
                          <a:schemeClr val="tx1"/>
                        </a:solidFill>
                        <a:effectLst/>
                        <a:latin typeface="inherit"/>
                      </a:endParaRPr>
                    </a:p>
                  </a:txBody>
                  <a:tcPr marL="25608" marR="25608" marT="25610" marB="256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16436" name="Straight Connector 11"/>
          <p:cNvCxnSpPr>
            <a:cxnSpLocks noChangeShapeType="1"/>
          </p:cNvCxnSpPr>
          <p:nvPr/>
        </p:nvCxnSpPr>
        <p:spPr bwMode="auto">
          <a:xfrm>
            <a:off x="4276725" y="2098675"/>
            <a:ext cx="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437" name="Straight Connector 15"/>
          <p:cNvCxnSpPr>
            <a:cxnSpLocks noChangeShapeType="1"/>
          </p:cNvCxnSpPr>
          <p:nvPr/>
        </p:nvCxnSpPr>
        <p:spPr bwMode="auto">
          <a:xfrm>
            <a:off x="2411413" y="2179638"/>
            <a:ext cx="0" cy="9366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438" name="Straight Connector 16"/>
          <p:cNvCxnSpPr>
            <a:cxnSpLocks noChangeShapeType="1"/>
          </p:cNvCxnSpPr>
          <p:nvPr/>
        </p:nvCxnSpPr>
        <p:spPr bwMode="auto">
          <a:xfrm>
            <a:off x="7231063" y="2182814"/>
            <a:ext cx="0" cy="8413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439" name="Straight Connector 18"/>
          <p:cNvCxnSpPr>
            <a:cxnSpLocks noChangeShapeType="1"/>
          </p:cNvCxnSpPr>
          <p:nvPr/>
        </p:nvCxnSpPr>
        <p:spPr bwMode="auto">
          <a:xfrm>
            <a:off x="4859338" y="2179639"/>
            <a:ext cx="0" cy="8413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440" name="Straight Connector 20"/>
          <p:cNvCxnSpPr>
            <a:cxnSpLocks noChangeShapeType="1"/>
          </p:cNvCxnSpPr>
          <p:nvPr/>
        </p:nvCxnSpPr>
        <p:spPr bwMode="auto">
          <a:xfrm>
            <a:off x="2411414" y="2182813"/>
            <a:ext cx="4821237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" name="TextBox 14"/>
          <p:cNvSpPr txBox="1"/>
          <p:nvPr/>
        </p:nvSpPr>
        <p:spPr>
          <a:xfrm>
            <a:off x="3203576" y="1704975"/>
            <a:ext cx="2187575" cy="254000"/>
          </a:xfrm>
          <a:prstGeom prst="rect">
            <a:avLst/>
          </a:prstGeom>
          <a:solidFill>
            <a:srgbClr val="72AF2F"/>
          </a:solidFill>
          <a:ln>
            <a:solidFill>
              <a:schemeClr val="tx1"/>
            </a:solidFill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200" dirty="0">
                <a:solidFill>
                  <a:schemeClr val="accent2"/>
                </a:solidFill>
              </a:rPr>
              <a:t> </a:t>
            </a:r>
            <a:r>
              <a:rPr lang="en-GB" sz="200" dirty="0">
                <a:solidFill>
                  <a:schemeClr val="bg1"/>
                </a:solidFill>
              </a:rPr>
              <a:t>   </a:t>
            </a:r>
            <a:r>
              <a:rPr lang="en-GB" sz="1050" dirty="0">
                <a:solidFill>
                  <a:schemeClr val="bg1"/>
                </a:solidFill>
                <a:latin typeface="+mn-lt"/>
              </a:rPr>
              <a:t>Project Co-ordination Group (PCG)</a:t>
            </a:r>
            <a:endParaRPr lang="en-GB" sz="700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16442" name="Straight Connector 13"/>
          <p:cNvCxnSpPr>
            <a:cxnSpLocks noChangeShapeType="1"/>
          </p:cNvCxnSpPr>
          <p:nvPr/>
        </p:nvCxnSpPr>
        <p:spPr bwMode="auto">
          <a:xfrm>
            <a:off x="4297363" y="2043113"/>
            <a:ext cx="0" cy="1397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6443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9050" y="1077914"/>
            <a:ext cx="935038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444" name="Rectangle 73"/>
          <p:cNvSpPr>
            <a:spLocks noChangeArrowheads="1"/>
          </p:cNvSpPr>
          <p:nvPr/>
        </p:nvSpPr>
        <p:spPr bwMode="auto">
          <a:xfrm>
            <a:off x="7272338" y="857250"/>
            <a:ext cx="1871662" cy="9334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14" name="タイトル 4"/>
          <p:cNvSpPr>
            <a:spLocks noGrp="1"/>
          </p:cNvSpPr>
          <p:nvPr>
            <p:ph type="title"/>
          </p:nvPr>
        </p:nvSpPr>
        <p:spPr>
          <a:xfrm>
            <a:off x="827087" y="80963"/>
            <a:ext cx="6300788" cy="857251"/>
          </a:xfrm>
        </p:spPr>
        <p:txBody>
          <a:bodyPr/>
          <a:lstStyle/>
          <a:p>
            <a:pPr>
              <a:defRPr/>
            </a:pPr>
            <a:r>
              <a:rPr lang="en-US" altLang="ja-JP" dirty="0">
                <a:latin typeface="+mn-lt"/>
              </a:rPr>
              <a:t>New 3GPP Organization 2016</a:t>
            </a:r>
            <a:endParaRPr kumimoji="1" lang="ja-JP" altLang="en-US" dirty="0">
              <a:latin typeface="+mn-lt"/>
            </a:endParaRPr>
          </a:p>
        </p:txBody>
      </p:sp>
      <p:sp>
        <p:nvSpPr>
          <p:cNvPr id="16" name="Oval 35"/>
          <p:cNvSpPr>
            <a:spLocks noChangeArrowheads="1"/>
          </p:cNvSpPr>
          <p:nvPr/>
        </p:nvSpPr>
        <p:spPr bwMode="auto">
          <a:xfrm>
            <a:off x="6477000" y="4097415"/>
            <a:ext cx="1508125" cy="452283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2000" rIns="72000"/>
          <a:lstStyle>
            <a:lvl1pPr>
              <a:spcBef>
                <a:spcPct val="20000"/>
              </a:spcBef>
              <a:buClr>
                <a:srgbClr val="00A9D4"/>
              </a:buClr>
              <a:buFont typeface="Arial" panose="020B0604020202020204" pitchFamily="34" charset="0"/>
              <a:buChar char="›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sv-SE" altLang="sv-SE" sz="2000"/>
          </a:p>
        </p:txBody>
      </p:sp>
      <p:sp>
        <p:nvSpPr>
          <p:cNvPr id="2" name="TextBox 1"/>
          <p:cNvSpPr txBox="1"/>
          <p:nvPr/>
        </p:nvSpPr>
        <p:spPr>
          <a:xfrm>
            <a:off x="827087" y="5748867"/>
            <a:ext cx="7995180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sv-SE" sz="1200" dirty="0"/>
              <a:t>SA WG5 (SA5) is </a:t>
            </a:r>
            <a:r>
              <a:rPr lang="sv-SE" sz="1200" dirty="0" err="1"/>
              <a:t>responsible</a:t>
            </a:r>
            <a:r>
              <a:rPr lang="sv-SE" sz="1200" dirty="0"/>
              <a:t> for </a:t>
            </a:r>
            <a:r>
              <a:rPr lang="en-GB" altLang="en-US" sz="1200" dirty="0"/>
              <a:t>requirements, architecture and solutions for management and charging of the complete 3GPP network (RAN, CN, IMS) and all its services</a:t>
            </a:r>
            <a:endParaRPr lang="sv-SE" sz="1200" dirty="0"/>
          </a:p>
        </p:txBody>
      </p:sp>
    </p:spTree>
    <p:extLst>
      <p:ext uri="{BB962C8B-B14F-4D97-AF65-F5344CB8AC3E}">
        <p14:creationId xmlns:p14="http://schemas.microsoft.com/office/powerpoint/2010/main" val="2314171588"/>
      </p:ext>
    </p:extLst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39725" y="1254125"/>
            <a:ext cx="8491538" cy="4911725"/>
          </a:xfrm>
        </p:spPr>
        <p:txBody>
          <a:bodyPr lIns="0" tIns="0" rIns="0" bIns="0"/>
          <a:lstStyle/>
          <a:p>
            <a:pPr marL="457200" indent="-457200" eaLnBrk="1" hangingPunct="1">
              <a:lnSpc>
                <a:spcPct val="70000"/>
              </a:lnSpc>
            </a:pPr>
            <a:r>
              <a:rPr lang="en-GB" altLang="en-US" sz="2000" dirty="0"/>
              <a:t>TS 32.150 </a:t>
            </a:r>
            <a:r>
              <a:rPr lang="en-GB" altLang="zh-CN" sz="2000" dirty="0"/>
              <a:t>Integration Reference Point (IRP) Concept and definitions</a:t>
            </a:r>
          </a:p>
          <a:p>
            <a:pPr marL="457200" indent="-457200" eaLnBrk="1" hangingPunct="1">
              <a:lnSpc>
                <a:spcPct val="70000"/>
              </a:lnSpc>
            </a:pPr>
            <a:endParaRPr lang="en-GB" altLang="zh-CN" sz="2000" dirty="0"/>
          </a:p>
          <a:p>
            <a:pPr marL="457200" indent="-457200" eaLnBrk="1" hangingPunct="1">
              <a:lnSpc>
                <a:spcPct val="70000"/>
              </a:lnSpc>
            </a:pPr>
            <a:r>
              <a:rPr lang="en-GB" altLang="en-US" sz="2000" dirty="0"/>
              <a:t>TS 32.151 </a:t>
            </a:r>
            <a:r>
              <a:rPr lang="en-GB" altLang="zh-CN" sz="2000" dirty="0"/>
              <a:t>IRP Information Service (IS) template (applicable to 32-series IRPs)</a:t>
            </a:r>
          </a:p>
          <a:p>
            <a:pPr marL="457200" indent="-457200" eaLnBrk="1" hangingPunct="1">
              <a:lnSpc>
                <a:spcPct val="70000"/>
              </a:lnSpc>
            </a:pPr>
            <a:endParaRPr lang="en-GB" altLang="zh-CN" sz="2000" dirty="0"/>
          </a:p>
          <a:p>
            <a:pPr marL="457200" indent="-457200" eaLnBrk="1" hangingPunct="1">
              <a:lnSpc>
                <a:spcPct val="70000"/>
              </a:lnSpc>
            </a:pPr>
            <a:r>
              <a:rPr lang="en-GB" altLang="zh-CN" sz="2000" dirty="0"/>
              <a:t>TS 32.152 IRP IS Unified Modelling Language (UML) repertoire (applicable to 32-series IRPs) </a:t>
            </a:r>
          </a:p>
          <a:p>
            <a:pPr marL="457200" indent="-457200" eaLnBrk="1" hangingPunct="1">
              <a:lnSpc>
                <a:spcPct val="70000"/>
              </a:lnSpc>
            </a:pPr>
            <a:endParaRPr lang="en-GB" altLang="zh-CN" sz="2000" dirty="0"/>
          </a:p>
          <a:p>
            <a:pPr marL="457200" indent="-457200" eaLnBrk="1" hangingPunct="1">
              <a:lnSpc>
                <a:spcPct val="70000"/>
              </a:lnSpc>
            </a:pPr>
            <a:r>
              <a:rPr lang="en-GB" altLang="zh-CN" sz="2000" dirty="0"/>
              <a:t>TS 32.153 IRP technology specific templates, rules and guidelines</a:t>
            </a:r>
          </a:p>
          <a:p>
            <a:pPr marL="457200" indent="-457200" eaLnBrk="1" hangingPunct="1">
              <a:lnSpc>
                <a:spcPct val="70000"/>
              </a:lnSpc>
            </a:pPr>
            <a:endParaRPr lang="en-GB" altLang="zh-CN" sz="2000" dirty="0"/>
          </a:p>
          <a:p>
            <a:pPr marL="457200" indent="-457200" eaLnBrk="1" hangingPunct="1">
              <a:lnSpc>
                <a:spcPct val="70000"/>
              </a:lnSpc>
            </a:pPr>
            <a:r>
              <a:rPr lang="en-GB" altLang="zh-CN" sz="2000" dirty="0"/>
              <a:t>TS 32.154 Backward and Forward Compatibility Concept and definitions</a:t>
            </a:r>
          </a:p>
          <a:p>
            <a:pPr marL="457200" indent="-457200" eaLnBrk="1" hangingPunct="1">
              <a:lnSpc>
                <a:spcPct val="70000"/>
              </a:lnSpc>
            </a:pPr>
            <a:endParaRPr lang="en-GB" altLang="zh-CN" sz="2000" dirty="0"/>
          </a:p>
          <a:p>
            <a:pPr marL="457200" indent="-457200" eaLnBrk="1" hangingPunct="1">
              <a:lnSpc>
                <a:spcPct val="70000"/>
              </a:lnSpc>
            </a:pPr>
            <a:r>
              <a:rPr lang="en-GB" altLang="en-US" sz="2000" dirty="0"/>
              <a:t>TS 32.155 </a:t>
            </a:r>
            <a:r>
              <a:rPr lang="en-GB" altLang="zh-CN" sz="2000" dirty="0"/>
              <a:t>Requirements template</a:t>
            </a:r>
          </a:p>
          <a:p>
            <a:pPr marL="457200" indent="-457200" eaLnBrk="1" hangingPunct="1">
              <a:lnSpc>
                <a:spcPct val="70000"/>
              </a:lnSpc>
            </a:pPr>
            <a:endParaRPr lang="en-GB" altLang="en-US" sz="2000" dirty="0"/>
          </a:p>
          <a:p>
            <a:pPr marL="457200" indent="-457200" eaLnBrk="1" hangingPunct="1">
              <a:lnSpc>
                <a:spcPct val="70000"/>
              </a:lnSpc>
            </a:pPr>
            <a:r>
              <a:rPr lang="en-GB" altLang="en-US" sz="2000" dirty="0"/>
              <a:t>TS 32.156 Fixed Mobile Convergence (FMC) Model repertoire (applicable for FMC) </a:t>
            </a:r>
          </a:p>
          <a:p>
            <a:pPr marL="457200" indent="-457200" eaLnBrk="1" hangingPunct="1">
              <a:lnSpc>
                <a:spcPct val="70000"/>
              </a:lnSpc>
            </a:pPr>
            <a:endParaRPr lang="en-GB" altLang="en-US" sz="2000" dirty="0"/>
          </a:p>
          <a:p>
            <a:pPr marL="457200" indent="-457200" eaLnBrk="1" hangingPunct="1">
              <a:lnSpc>
                <a:spcPct val="70000"/>
              </a:lnSpc>
            </a:pPr>
            <a:r>
              <a:rPr lang="en-GB" altLang="en-US" sz="2000" dirty="0"/>
              <a:t>TS 32.157 IRP Information Service (IS) template (applicable for FMC)</a:t>
            </a:r>
            <a:endParaRPr lang="en-GB" altLang="en-US" sz="2400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488950" y="228600"/>
            <a:ext cx="6827838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>
              <a:defRPr/>
            </a:pPr>
            <a:r>
              <a:rPr lang="en-US" altLang="zh-CN" sz="3200" kern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IRP Methodology Specifications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726" y="228600"/>
            <a:ext cx="6211319" cy="1143000"/>
          </a:xfrm>
        </p:spPr>
        <p:txBody>
          <a:bodyPr/>
          <a:lstStyle/>
          <a:p>
            <a:r>
              <a:rPr lang="sv-SE" dirty="0" err="1"/>
              <a:t>Ongoing</a:t>
            </a:r>
            <a:r>
              <a:rPr lang="sv-SE" dirty="0"/>
              <a:t> SA5 </a:t>
            </a:r>
            <a:r>
              <a:rPr lang="sv-SE" dirty="0" err="1"/>
              <a:t>Work</a:t>
            </a:r>
            <a:r>
              <a:rPr lang="sv-SE" dirty="0"/>
              <a:t>/</a:t>
            </a:r>
            <a:r>
              <a:rPr lang="sv-SE" dirty="0" err="1"/>
              <a:t>Study</a:t>
            </a:r>
            <a:r>
              <a:rPr lang="sv-SE" dirty="0"/>
              <a:t> </a:t>
            </a:r>
            <a:r>
              <a:rPr lang="sv-SE" dirty="0" err="1"/>
              <a:t>Items</a:t>
            </a:r>
            <a:r>
              <a:rPr lang="sv-SE" dirty="0"/>
              <a:t> (</a:t>
            </a:r>
            <a:r>
              <a:rPr lang="sv-SE" dirty="0" err="1"/>
              <a:t>Charging</a:t>
            </a:r>
            <a:r>
              <a:rPr lang="sv-SE" dirty="0"/>
              <a:t>)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594528" y="1498605"/>
          <a:ext cx="7335034" cy="3383997"/>
        </p:xfrm>
        <a:graphic>
          <a:graphicData uri="http://schemas.openxmlformats.org/drawingml/2006/table">
            <a:tbl>
              <a:tblPr/>
              <a:tblGrid>
                <a:gridCol w="5471400">
                  <a:extLst>
                    <a:ext uri="{9D8B030D-6E8A-4147-A177-3AD203B41FA5}">
                      <a16:colId xmlns:a16="http://schemas.microsoft.com/office/drawing/2014/main" val="2682168981"/>
                    </a:ext>
                  </a:extLst>
                </a:gridCol>
                <a:gridCol w="1863634">
                  <a:extLst>
                    <a:ext uri="{9D8B030D-6E8A-4147-A177-3AD203B41FA5}">
                      <a16:colId xmlns:a16="http://schemas.microsoft.com/office/drawing/2014/main" val="754575053"/>
                    </a:ext>
                  </a:extLst>
                </a:gridCol>
              </a:tblGrid>
              <a:tr h="3641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900" dirty="0">
                          <a:effectLst/>
                          <a:latin typeface="CG Times (WN)"/>
                        </a:rPr>
                        <a:t>WI </a:t>
                      </a:r>
                      <a:r>
                        <a:rPr lang="sv-SE" sz="900" dirty="0" err="1">
                          <a:effectLst/>
                          <a:latin typeface="CG Times (WN)"/>
                        </a:rPr>
                        <a:t>title</a:t>
                      </a:r>
                      <a:endParaRPr lang="sv-SE" sz="900" dirty="0">
                        <a:effectLst/>
                        <a:latin typeface="CG Times (WN)"/>
                      </a:endParaRPr>
                    </a:p>
                  </a:txBody>
                  <a:tcPr marL="8682" marR="8682" marT="8682" marB="8682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Expected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Completion date</a:t>
                      </a:r>
                      <a:endParaRPr lang="sv-SE" sz="900" dirty="0">
                        <a:effectLst/>
                        <a:latin typeface="CG Times (WN)"/>
                      </a:endParaRPr>
                    </a:p>
                  </a:txBody>
                  <a:tcPr marL="8682" marR="8682" marT="8682" marB="8682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6860097"/>
                  </a:ext>
                </a:extLst>
              </a:tr>
              <a:tr h="4707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Resource optimization for PS domain online charging sessions</a:t>
                      </a:r>
                      <a:endParaRPr lang="sv-SE" sz="10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SA#75 (03/2017)</a:t>
                      </a:r>
                      <a:endParaRPr lang="sv-SE" sz="10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427259"/>
                  </a:ext>
                </a:extLst>
              </a:tr>
              <a:tr h="2692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Determination of Completeness of Charging Information in IMS</a:t>
                      </a:r>
                      <a:endParaRPr lang="sv-SE" sz="10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SA#75 (03/2017)</a:t>
                      </a:r>
                      <a:endParaRPr lang="sv-SE" sz="10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8471696"/>
                  </a:ext>
                </a:extLst>
              </a:tr>
              <a:tr h="3951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Charging Aspects of Enhanced Proximity-based Services</a:t>
                      </a:r>
                      <a:endParaRPr lang="sv-SE" sz="10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SA#75 (03/2017)</a:t>
                      </a:r>
                      <a:endParaRPr lang="sv-SE" sz="10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83328789"/>
                  </a:ext>
                </a:extLst>
              </a:tr>
              <a:tr h="2692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Charging Aspects of S8 Home Routing Architecture for VoLTE</a:t>
                      </a:r>
                      <a:endParaRPr lang="sv-SE" sz="10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SA#75 (03/2017)</a:t>
                      </a:r>
                      <a:endParaRPr lang="sv-SE" sz="10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0859584"/>
                  </a:ext>
                </a:extLst>
              </a:tr>
              <a:tr h="2692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Charging Aspects of Improvements of Awareness of User Location Change (AULC)</a:t>
                      </a:r>
                      <a:endParaRPr lang="sv-SE" sz="10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SA#75 (03/2017)</a:t>
                      </a:r>
                      <a:endParaRPr lang="sv-SE" sz="10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7820704"/>
                  </a:ext>
                </a:extLst>
              </a:tr>
              <a:tr h="2692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Charging aspects for Diameter Base Protocol Specification Update</a:t>
                      </a:r>
                      <a:endParaRPr lang="sv-SE" sz="10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SA#75 (03/2017)</a:t>
                      </a:r>
                      <a:endParaRPr lang="sv-SE" sz="10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0893238"/>
                  </a:ext>
                </a:extLst>
              </a:tr>
              <a:tr h="2692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Charging Aspect of 3GPP PS Data off Function</a:t>
                      </a:r>
                      <a:endParaRPr lang="sv-SE" sz="10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SA#75 (03/2017)</a:t>
                      </a:r>
                      <a:endParaRPr lang="sv-SE" sz="10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3032890"/>
                  </a:ext>
                </a:extLst>
              </a:tr>
              <a:tr h="2692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Charging for SMS via T4</a:t>
                      </a:r>
                      <a:endParaRPr lang="sv-SE" sz="10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SA#75 (03/2017)</a:t>
                      </a:r>
                      <a:endParaRPr lang="sv-SE" sz="10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5201873"/>
                  </a:ext>
                </a:extLst>
              </a:tr>
              <a:tr h="2692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Overload Control for Diameter Charging Applications</a:t>
                      </a:r>
                      <a:endParaRPr lang="sv-SE" sz="10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SA#76 (06/2017)</a:t>
                      </a:r>
                      <a:endParaRPr lang="sv-SE" sz="10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7285598"/>
                  </a:ext>
                </a:extLst>
              </a:tr>
              <a:tr h="2692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forward compatibility for 3GPP Diameter Charging Applications</a:t>
                      </a:r>
                      <a:endParaRPr lang="sv-SE" sz="10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SA#76 (06/2017)</a:t>
                      </a:r>
                      <a:endParaRPr lang="sv-SE" sz="10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4979748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248525" y="3810000"/>
            <a:ext cx="13620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819478125"/>
      </p:ext>
    </p:extLst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726" y="228600"/>
            <a:ext cx="6211319" cy="1143000"/>
          </a:xfrm>
        </p:spPr>
        <p:txBody>
          <a:bodyPr/>
          <a:lstStyle/>
          <a:p>
            <a:r>
              <a:rPr lang="sv-SE" dirty="0" err="1"/>
              <a:t>Ongoing</a:t>
            </a:r>
            <a:r>
              <a:rPr lang="sv-SE" dirty="0"/>
              <a:t> SA5 </a:t>
            </a:r>
            <a:r>
              <a:rPr lang="sv-SE" dirty="0" err="1"/>
              <a:t>Work</a:t>
            </a:r>
            <a:r>
              <a:rPr lang="sv-SE" dirty="0"/>
              <a:t>/</a:t>
            </a:r>
            <a:r>
              <a:rPr lang="sv-SE" dirty="0" err="1"/>
              <a:t>Study</a:t>
            </a:r>
            <a:r>
              <a:rPr lang="sv-SE" dirty="0"/>
              <a:t> </a:t>
            </a:r>
            <a:r>
              <a:rPr lang="sv-SE" dirty="0" err="1"/>
              <a:t>Items</a:t>
            </a:r>
            <a:r>
              <a:rPr lang="sv-SE" dirty="0"/>
              <a:t> (OAM)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594528" y="1367977"/>
          <a:ext cx="7335034" cy="4823995"/>
        </p:xfrm>
        <a:graphic>
          <a:graphicData uri="http://schemas.openxmlformats.org/drawingml/2006/table">
            <a:tbl>
              <a:tblPr/>
              <a:tblGrid>
                <a:gridCol w="5471400">
                  <a:extLst>
                    <a:ext uri="{9D8B030D-6E8A-4147-A177-3AD203B41FA5}">
                      <a16:colId xmlns:a16="http://schemas.microsoft.com/office/drawing/2014/main" val="2682168981"/>
                    </a:ext>
                  </a:extLst>
                </a:gridCol>
                <a:gridCol w="1863634">
                  <a:extLst>
                    <a:ext uri="{9D8B030D-6E8A-4147-A177-3AD203B41FA5}">
                      <a16:colId xmlns:a16="http://schemas.microsoft.com/office/drawing/2014/main" val="754575053"/>
                    </a:ext>
                  </a:extLst>
                </a:gridCol>
              </a:tblGrid>
              <a:tr h="3407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900" dirty="0">
                          <a:effectLst/>
                          <a:latin typeface="CG Times (WN)"/>
                        </a:rPr>
                        <a:t>WI </a:t>
                      </a:r>
                      <a:r>
                        <a:rPr lang="sv-SE" sz="900" dirty="0" err="1">
                          <a:effectLst/>
                          <a:latin typeface="CG Times (WN)"/>
                        </a:rPr>
                        <a:t>title</a:t>
                      </a:r>
                      <a:endParaRPr lang="sv-SE" sz="900" dirty="0">
                        <a:effectLst/>
                        <a:latin typeface="CG Times (WN)"/>
                      </a:endParaRPr>
                    </a:p>
                  </a:txBody>
                  <a:tcPr marL="8682" marR="8682" marT="8682" marB="8682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Expected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Completion date</a:t>
                      </a:r>
                      <a:endParaRPr lang="sv-SE" sz="900" dirty="0">
                        <a:effectLst/>
                        <a:latin typeface="CG Times (WN)"/>
                      </a:endParaRPr>
                    </a:p>
                  </a:txBody>
                  <a:tcPr marL="8682" marR="8682" marT="8682" marB="8682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6860097"/>
                  </a:ext>
                </a:extLst>
              </a:tr>
              <a:tr h="4404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Management concept, architecture and requirements for mobile networks that include virtualized network functions</a:t>
                      </a:r>
                      <a:endParaRPr lang="sv-SE" sz="10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SA#74 (12/2016)</a:t>
                      </a:r>
                      <a:endParaRPr lang="sv-SE" sz="10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427259"/>
                  </a:ext>
                </a:extLst>
              </a:tr>
              <a:tr h="2519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Configuration management for mobile networks that include virtualized network functions</a:t>
                      </a:r>
                      <a:endParaRPr lang="sv-SE" sz="10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SA#75 (03/2017)</a:t>
                      </a:r>
                      <a:endParaRPr lang="sv-SE" sz="10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8471696"/>
                  </a:ext>
                </a:extLst>
              </a:tr>
              <a:tr h="3697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Fault management for mobile networks that include virtualized network functions</a:t>
                      </a:r>
                      <a:endParaRPr lang="sv-SE" sz="10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SA#75 (03/2017)</a:t>
                      </a:r>
                      <a:endParaRPr lang="sv-SE" sz="10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83328789"/>
                  </a:ext>
                </a:extLst>
              </a:tr>
              <a:tr h="2519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Performance management for mobile networks that include virtualized network functions</a:t>
                      </a:r>
                      <a:endParaRPr lang="sv-SE" sz="10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SA#75 (03/2017)</a:t>
                      </a:r>
                      <a:endParaRPr lang="sv-SE" sz="10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0859584"/>
                  </a:ext>
                </a:extLst>
              </a:tr>
              <a:tr h="2519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Lyfecycle management for mobile networks that include virtualized network functions</a:t>
                      </a:r>
                      <a:endParaRPr lang="sv-SE" sz="10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SA#75 (03/2017)</a:t>
                      </a:r>
                      <a:endParaRPr lang="sv-SE" sz="10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7820704"/>
                  </a:ext>
                </a:extLst>
              </a:tr>
              <a:tr h="2519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Filtering of PM measurements and data volume measurements for shared networks</a:t>
                      </a:r>
                      <a:endParaRPr lang="sv-SE" sz="10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SA#75 (03/2017)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0893238"/>
                  </a:ext>
                </a:extLst>
              </a:tr>
              <a:tr h="2519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OAM support for Licensed Shared Access (LSA)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SA#75 (03/2017)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3032890"/>
                  </a:ext>
                </a:extLst>
              </a:tr>
              <a:tr h="2519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Management Enhancement of CUPS of EPC Nodes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SA#77 (09/2017)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5201873"/>
                  </a:ext>
                </a:extLst>
              </a:tr>
              <a:tr h="2519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Study on OAM support for assessment of energy efficiency in mobile access networks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SA#75 (03/2017)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7285598"/>
                  </a:ext>
                </a:extLst>
              </a:tr>
              <a:tr h="2519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Study on OAM aspects of SON for AAS-based deployments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SA#75 (03/2017)</a:t>
                      </a:r>
                      <a:endParaRPr lang="sv-SE" sz="10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4979748"/>
                  </a:ext>
                </a:extLst>
              </a:tr>
              <a:tr h="2519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Study on Implementation for the Partitioning of Itf-N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SA#75 (03/2017)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2844259"/>
                  </a:ext>
                </a:extLst>
              </a:tr>
              <a:tr h="2519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Study on Management and Orchestration Architecture of Next Generation Network and Service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SA#75 (03/2017)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13367439"/>
                  </a:ext>
                </a:extLst>
              </a:tr>
              <a:tr h="2519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Study on Management and Orchestration of Network Slicing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SA#75 (03/2017)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3352850"/>
                  </a:ext>
                </a:extLst>
              </a:tr>
              <a:tr h="2519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Study on management aspects of next generation network architecture and features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SA#75 (03/2017)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0476889"/>
                  </a:ext>
                </a:extLst>
              </a:tr>
              <a:tr h="1990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Study on Management aspects of selected IoT-related features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SA#76 (06/2017)</a:t>
                      </a:r>
                      <a:endParaRPr lang="sv-SE" sz="10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4305781"/>
                  </a:ext>
                </a:extLst>
              </a:tr>
              <a:tr h="2519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Study on a RESTful HTTP-based Solution Set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SA#76 (06/2017)</a:t>
                      </a:r>
                      <a:endParaRPr lang="sv-SE" sz="10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3847292"/>
                  </a:ext>
                </a:extLst>
              </a:tr>
              <a:tr h="1990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Study on management aspects of virtualized network functions that are part of the NR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SA#77 (09/2017)</a:t>
                      </a:r>
                      <a:endParaRPr lang="sv-SE" sz="10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5677364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248525" y="3810000"/>
            <a:ext cx="13620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061830531"/>
      </p:ext>
    </p:extLst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Group 171"/>
          <p:cNvGrpSpPr>
            <a:grpSpLocks/>
          </p:cNvGrpSpPr>
          <p:nvPr/>
        </p:nvGrpSpPr>
        <p:grpSpPr bwMode="auto">
          <a:xfrm>
            <a:off x="125413" y="1150938"/>
            <a:ext cx="8866187" cy="4800600"/>
            <a:chOff x="79" y="725"/>
            <a:chExt cx="5585" cy="3024"/>
          </a:xfrm>
        </p:grpSpPr>
        <p:sp>
          <p:nvSpPr>
            <p:cNvPr id="192" name="AutoShape 140"/>
            <p:cNvSpPr>
              <a:spLocks noChangeArrowheads="1"/>
            </p:cNvSpPr>
            <p:nvPr/>
          </p:nvSpPr>
          <p:spPr bwMode="auto">
            <a:xfrm>
              <a:off x="4238" y="989"/>
              <a:ext cx="1426" cy="1240"/>
            </a:xfrm>
            <a:prstGeom prst="wedgeEllipseCallout">
              <a:avLst>
                <a:gd name="adj1" fmla="val -134722"/>
                <a:gd name="adj2" fmla="val 66347"/>
              </a:avLst>
            </a:prstGeom>
            <a:solidFill>
              <a:srgbClr val="CCFFC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1" hangingPunct="1">
                <a:defRPr/>
              </a:pPr>
              <a:r>
                <a:rPr lang="en-US" altLang="zh-CN" sz="1600" b="1" dirty="0">
                  <a:effectLst>
                    <a:outerShdw blurRad="38100" dist="38100" dir="2700000" algn="tl">
                      <a:srgbClr val="FFFFFF"/>
                    </a:outerShdw>
                  </a:effectLst>
                  <a:latin typeface="+mn-lt"/>
                  <a:cs typeface="Arial" charset="0"/>
                </a:rPr>
                <a:t>Interface IRPs</a:t>
              </a:r>
            </a:p>
            <a:p>
              <a:pPr algn="ctr" eaLnBrk="1" hangingPunct="1">
                <a:defRPr/>
              </a:pPr>
              <a:r>
                <a:rPr lang="en-US" altLang="zh-CN" sz="1600" b="1" dirty="0">
                  <a:latin typeface="+mn-lt"/>
                  <a:cs typeface="Arial" charset="0"/>
                </a:rPr>
                <a:t>Defining HOW information is shared (Operations &amp; Notifications)</a:t>
              </a:r>
              <a:endParaRPr lang="en-US" altLang="zh-CN" sz="1600" b="1" dirty="0">
                <a:latin typeface="+mn-lt"/>
                <a:ea typeface="ＭＳ Ｐゴシック" pitchFamily="34" charset="-128"/>
                <a:cs typeface="Arial" charset="0"/>
              </a:endParaRPr>
            </a:p>
          </p:txBody>
        </p:sp>
        <p:sp>
          <p:nvSpPr>
            <p:cNvPr id="28678" name="AutoShape 142"/>
            <p:cNvSpPr>
              <a:spLocks noChangeArrowheads="1"/>
            </p:cNvSpPr>
            <p:nvPr/>
          </p:nvSpPr>
          <p:spPr bwMode="auto">
            <a:xfrm>
              <a:off x="164" y="1434"/>
              <a:ext cx="1440" cy="624"/>
            </a:xfrm>
            <a:prstGeom prst="wedgeEllipseCallout">
              <a:avLst>
                <a:gd name="adj1" fmla="val -25139"/>
                <a:gd name="adj2" fmla="val 211218"/>
              </a:avLst>
            </a:prstGeom>
            <a:solidFill>
              <a:srgbClr val="CC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Blip>
                  <a:blip r:embed="rId4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200" dirty="0">
                <a:solidFill>
                  <a:schemeClr val="bg1"/>
                </a:solidFill>
                <a:latin typeface="Comic Sans MS" panose="030F0702030302020204" pitchFamily="66" charset="0"/>
                <a:ea typeface="ＭＳ Ｐゴシック" panose="020B0600070205080204" pitchFamily="34" charset="-128"/>
              </a:endParaRPr>
            </a:p>
          </p:txBody>
        </p:sp>
        <p:sp>
          <p:nvSpPr>
            <p:cNvPr id="28679" name="Line 7"/>
            <p:cNvSpPr>
              <a:spLocks noChangeShapeType="1"/>
            </p:cNvSpPr>
            <p:nvPr/>
          </p:nvSpPr>
          <p:spPr bwMode="auto">
            <a:xfrm flipH="1" flipV="1">
              <a:off x="2992" y="2620"/>
              <a:ext cx="0" cy="384"/>
            </a:xfrm>
            <a:prstGeom prst="line">
              <a:avLst/>
            </a:prstGeom>
            <a:noFill/>
            <a:ln w="762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8680" name="Line 8"/>
            <p:cNvSpPr>
              <a:spLocks noChangeShapeType="1"/>
            </p:cNvSpPr>
            <p:nvPr/>
          </p:nvSpPr>
          <p:spPr bwMode="auto">
            <a:xfrm>
              <a:off x="4063" y="3317"/>
              <a:ext cx="336" cy="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8681" name="Line 10"/>
            <p:cNvSpPr>
              <a:spLocks noChangeShapeType="1"/>
            </p:cNvSpPr>
            <p:nvPr/>
          </p:nvSpPr>
          <p:spPr bwMode="auto">
            <a:xfrm flipV="1">
              <a:off x="959" y="2617"/>
              <a:ext cx="12" cy="460"/>
            </a:xfrm>
            <a:prstGeom prst="line">
              <a:avLst/>
            </a:prstGeom>
            <a:noFill/>
            <a:ln w="762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8682" name="Line 11"/>
            <p:cNvSpPr>
              <a:spLocks noChangeShapeType="1"/>
            </p:cNvSpPr>
            <p:nvPr/>
          </p:nvSpPr>
          <p:spPr bwMode="auto">
            <a:xfrm flipH="1" flipV="1">
              <a:off x="3007" y="1541"/>
              <a:ext cx="0" cy="864"/>
            </a:xfrm>
            <a:prstGeom prst="line">
              <a:avLst/>
            </a:prstGeom>
            <a:noFill/>
            <a:ln w="76200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8683" name="Line 12"/>
            <p:cNvSpPr>
              <a:spLocks noChangeShapeType="1"/>
            </p:cNvSpPr>
            <p:nvPr/>
          </p:nvSpPr>
          <p:spPr bwMode="auto">
            <a:xfrm>
              <a:off x="1807" y="3317"/>
              <a:ext cx="336" cy="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grpSp>
          <p:nvGrpSpPr>
            <p:cNvPr id="28684" name="Group 13"/>
            <p:cNvGrpSpPr>
              <a:grpSpLocks/>
            </p:cNvGrpSpPr>
            <p:nvPr/>
          </p:nvGrpSpPr>
          <p:grpSpPr bwMode="auto">
            <a:xfrm>
              <a:off x="1807" y="725"/>
              <a:ext cx="2208" cy="1008"/>
              <a:chOff x="1776" y="384"/>
              <a:chExt cx="2208" cy="1008"/>
            </a:xfrm>
          </p:grpSpPr>
          <p:sp>
            <p:nvSpPr>
              <p:cNvPr id="28774" name="Oval 14"/>
              <p:cNvSpPr>
                <a:spLocks noChangeArrowheads="1"/>
              </p:cNvSpPr>
              <p:nvPr/>
            </p:nvSpPr>
            <p:spPr bwMode="auto">
              <a:xfrm>
                <a:off x="1776" y="384"/>
                <a:ext cx="2208" cy="1008"/>
              </a:xfrm>
              <a:prstGeom prst="ellipse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Blip>
                    <a:blip r:embed="rId4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>
                  <a:spcBef>
                    <a:spcPct val="15000"/>
                  </a:spcBef>
                  <a:spcAft>
                    <a:spcPct val="15000"/>
                  </a:spcAft>
                  <a:buClr>
                    <a:schemeClr val="accent1"/>
                  </a:buClr>
                  <a:buFontTx/>
                  <a:buNone/>
                </a:pPr>
                <a:endParaRPr lang="en-US" altLang="en-US" sz="1800" dirty="0">
                  <a:latin typeface="Arial" panose="020B0604020202020204" pitchFamily="34" charset="0"/>
                  <a:ea typeface="ＭＳ Ｐゴシック" panose="020B0600070205080204" pitchFamily="34" charset="-128"/>
                </a:endParaRPr>
              </a:p>
            </p:txBody>
          </p:sp>
          <p:pic>
            <p:nvPicPr>
              <p:cNvPr id="28775" name="Picture 15" descr="BS00094_ 的副本 (2)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76" y="864"/>
                <a:ext cx="357" cy="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28776" name="Group 16"/>
              <p:cNvGrpSpPr>
                <a:grpSpLocks/>
              </p:cNvGrpSpPr>
              <p:nvPr/>
            </p:nvGrpSpPr>
            <p:grpSpPr bwMode="auto">
              <a:xfrm>
                <a:off x="3504" y="672"/>
                <a:ext cx="253" cy="382"/>
                <a:chOff x="4656" y="1632"/>
                <a:chExt cx="253" cy="382"/>
              </a:xfrm>
            </p:grpSpPr>
            <p:sp>
              <p:nvSpPr>
                <p:cNvPr id="28797" name="Rectangle 17"/>
                <p:cNvSpPr>
                  <a:spLocks noChangeAspect="1" noChangeArrowheads="1"/>
                </p:cNvSpPr>
                <p:nvPr/>
              </p:nvSpPr>
              <p:spPr bwMode="auto">
                <a:xfrm>
                  <a:off x="4656" y="1632"/>
                  <a:ext cx="253" cy="382"/>
                </a:xfrm>
                <a:prstGeom prst="rect">
                  <a:avLst/>
                </a:prstGeom>
                <a:noFill/>
                <a:ln w="7620">
                  <a:solidFill>
                    <a:srgbClr val="00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Blip>
                      <a:blip r:embed="rId4"/>
                    </a:buBlip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rgbClr val="C00000"/>
                    </a:buClr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16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16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16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16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16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>
                    <a:spcBef>
                      <a:spcPct val="15000"/>
                    </a:spcBef>
                    <a:spcAft>
                      <a:spcPct val="15000"/>
                    </a:spcAft>
                    <a:buClr>
                      <a:schemeClr val="accent1"/>
                    </a:buClr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  <a:ea typeface="ＭＳ Ｐゴシック" panose="020B0600070205080204" pitchFamily="34" charset="-128"/>
                  </a:endParaRPr>
                </a:p>
              </p:txBody>
            </p:sp>
            <p:sp>
              <p:nvSpPr>
                <p:cNvPr id="28798" name="Rectangle 18"/>
                <p:cNvSpPr>
                  <a:spLocks noChangeAspect="1" noChangeArrowheads="1"/>
                </p:cNvSpPr>
                <p:nvPr/>
              </p:nvSpPr>
              <p:spPr bwMode="auto">
                <a:xfrm>
                  <a:off x="4663" y="1937"/>
                  <a:ext cx="237" cy="61"/>
                </a:xfrm>
                <a:prstGeom prst="rect">
                  <a:avLst/>
                </a:prstGeom>
                <a:noFill/>
                <a:ln w="2540">
                  <a:solidFill>
                    <a:srgbClr val="00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Blip>
                      <a:blip r:embed="rId4"/>
                    </a:buBlip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rgbClr val="C00000"/>
                    </a:buClr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16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16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16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16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16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>
                    <a:spcBef>
                      <a:spcPct val="15000"/>
                    </a:spcBef>
                    <a:spcAft>
                      <a:spcPct val="15000"/>
                    </a:spcAft>
                    <a:buClr>
                      <a:schemeClr val="accent1"/>
                    </a:buClr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  <a:ea typeface="ＭＳ Ｐゴシック" panose="020B0600070205080204" pitchFamily="34" charset="-128"/>
                  </a:endParaRPr>
                </a:p>
              </p:txBody>
            </p:sp>
            <p:sp>
              <p:nvSpPr>
                <p:cNvPr id="28799" name="Freeform 19"/>
                <p:cNvSpPr>
                  <a:spLocks noChangeAspect="1" noEditPoints="1"/>
                </p:cNvSpPr>
                <p:nvPr/>
              </p:nvSpPr>
              <p:spPr bwMode="auto">
                <a:xfrm>
                  <a:off x="4663" y="1649"/>
                  <a:ext cx="237" cy="255"/>
                </a:xfrm>
                <a:custGeom>
                  <a:avLst/>
                  <a:gdLst>
                    <a:gd name="T0" fmla="*/ 0 w 669"/>
                    <a:gd name="T1" fmla="*/ 0 h 263"/>
                    <a:gd name="T2" fmla="*/ 0 w 669"/>
                    <a:gd name="T3" fmla="*/ 10 h 263"/>
                    <a:gd name="T4" fmla="*/ 0 w 669"/>
                    <a:gd name="T5" fmla="*/ 16 h 263"/>
                    <a:gd name="T6" fmla="*/ 0 w 669"/>
                    <a:gd name="T7" fmla="*/ 10 h 263"/>
                    <a:gd name="T8" fmla="*/ 0 w 669"/>
                    <a:gd name="T9" fmla="*/ 0 h 263"/>
                    <a:gd name="T10" fmla="*/ 0 w 669"/>
                    <a:gd name="T11" fmla="*/ 16 h 263"/>
                    <a:gd name="T12" fmla="*/ 0 w 669"/>
                    <a:gd name="T13" fmla="*/ 10 h 263"/>
                    <a:gd name="T14" fmla="*/ 0 w 669"/>
                    <a:gd name="T15" fmla="*/ 0 h 263"/>
                    <a:gd name="T16" fmla="*/ 0 w 669"/>
                    <a:gd name="T17" fmla="*/ 10 h 263"/>
                    <a:gd name="T18" fmla="*/ 0 w 669"/>
                    <a:gd name="T19" fmla="*/ 16 h 263"/>
                    <a:gd name="T20" fmla="*/ 0 w 669"/>
                    <a:gd name="T21" fmla="*/ 10 h 263"/>
                    <a:gd name="T22" fmla="*/ 0 w 669"/>
                    <a:gd name="T23" fmla="*/ 0 h 263"/>
                    <a:gd name="T24" fmla="*/ 0 w 669"/>
                    <a:gd name="T25" fmla="*/ 16 h 263"/>
                    <a:gd name="T26" fmla="*/ 0 w 669"/>
                    <a:gd name="T27" fmla="*/ 10 h 263"/>
                    <a:gd name="T28" fmla="*/ 0 w 669"/>
                    <a:gd name="T29" fmla="*/ 0 h 263"/>
                    <a:gd name="T30" fmla="*/ 0 w 669"/>
                    <a:gd name="T31" fmla="*/ 10 h 263"/>
                    <a:gd name="T32" fmla="*/ 0 w 669"/>
                    <a:gd name="T33" fmla="*/ 16 h 263"/>
                    <a:gd name="T34" fmla="*/ 0 w 669"/>
                    <a:gd name="T35" fmla="*/ 10 h 263"/>
                    <a:gd name="T36" fmla="*/ 0 w 669"/>
                    <a:gd name="T37" fmla="*/ 0 h 263"/>
                    <a:gd name="T38" fmla="*/ 0 w 669"/>
                    <a:gd name="T39" fmla="*/ 16 h 263"/>
                    <a:gd name="T40" fmla="*/ 0 w 669"/>
                    <a:gd name="T41" fmla="*/ 10 h 263"/>
                    <a:gd name="T42" fmla="*/ 0 w 669"/>
                    <a:gd name="T43" fmla="*/ 0 h 263"/>
                    <a:gd name="T44" fmla="*/ 0 w 669"/>
                    <a:gd name="T45" fmla="*/ 10 h 263"/>
                    <a:gd name="T46" fmla="*/ 0 w 669"/>
                    <a:gd name="T47" fmla="*/ 16 h 263"/>
                    <a:gd name="T48" fmla="*/ 0 w 669"/>
                    <a:gd name="T49" fmla="*/ 16 h 263"/>
                    <a:gd name="T50" fmla="*/ 0 w 669"/>
                    <a:gd name="T51" fmla="*/ 0 h 263"/>
                    <a:gd name="T52" fmla="*/ 0 w 669"/>
                    <a:gd name="T53" fmla="*/ 16 h 263"/>
                    <a:gd name="T54" fmla="*/ 0 w 669"/>
                    <a:gd name="T55" fmla="*/ 16 h 263"/>
                    <a:gd name="T56" fmla="*/ 0 w 669"/>
                    <a:gd name="T57" fmla="*/ 0 h 263"/>
                    <a:gd name="T58" fmla="*/ 0 w 669"/>
                    <a:gd name="T59" fmla="*/ 16 h 263"/>
                    <a:gd name="T60" fmla="*/ 0 w 669"/>
                    <a:gd name="T61" fmla="*/ 0 h 263"/>
                    <a:gd name="T62" fmla="*/ 0 w 669"/>
                    <a:gd name="T63" fmla="*/ 16 h 263"/>
                    <a:gd name="T64" fmla="*/ 0 w 669"/>
                    <a:gd name="T65" fmla="*/ 16 h 263"/>
                    <a:gd name="T66" fmla="*/ 0 w 669"/>
                    <a:gd name="T67" fmla="*/ 0 h 263"/>
                    <a:gd name="T68" fmla="*/ 0 w 669"/>
                    <a:gd name="T69" fmla="*/ 16 h 263"/>
                    <a:gd name="T70" fmla="*/ 0 w 669"/>
                    <a:gd name="T71" fmla="*/ 0 h 263"/>
                    <a:gd name="T72" fmla="*/ 0 w 669"/>
                    <a:gd name="T73" fmla="*/ 16 h 263"/>
                    <a:gd name="T74" fmla="*/ 0 w 669"/>
                    <a:gd name="T75" fmla="*/ 16 h 263"/>
                    <a:gd name="T76" fmla="*/ 0 w 669"/>
                    <a:gd name="T77" fmla="*/ 0 h 263"/>
                    <a:gd name="T78" fmla="*/ 0 w 669"/>
                    <a:gd name="T79" fmla="*/ 16 h 263"/>
                    <a:gd name="T80" fmla="*/ 0 w 669"/>
                    <a:gd name="T81" fmla="*/ 0 h 263"/>
                    <a:gd name="T82" fmla="*/ 0 w 669"/>
                    <a:gd name="T83" fmla="*/ 16 h 263"/>
                    <a:gd name="T84" fmla="*/ 0 w 669"/>
                    <a:gd name="T85" fmla="*/ 16 h 263"/>
                    <a:gd name="T86" fmla="*/ 0 w 669"/>
                    <a:gd name="T87" fmla="*/ 0 h 263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669"/>
                    <a:gd name="T133" fmla="*/ 0 h 263"/>
                    <a:gd name="T134" fmla="*/ 669 w 669"/>
                    <a:gd name="T135" fmla="*/ 263 h 263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669" h="263">
                      <a:moveTo>
                        <a:pt x="593" y="10"/>
                      </a:moveTo>
                      <a:lnTo>
                        <a:pt x="597" y="0"/>
                      </a:lnTo>
                      <a:lnTo>
                        <a:pt x="609" y="0"/>
                      </a:lnTo>
                      <a:lnTo>
                        <a:pt x="613" y="10"/>
                      </a:lnTo>
                      <a:lnTo>
                        <a:pt x="609" y="16"/>
                      </a:lnTo>
                      <a:lnTo>
                        <a:pt x="597" y="16"/>
                      </a:lnTo>
                      <a:lnTo>
                        <a:pt x="593" y="10"/>
                      </a:lnTo>
                      <a:close/>
                      <a:moveTo>
                        <a:pt x="504" y="10"/>
                      </a:moveTo>
                      <a:lnTo>
                        <a:pt x="508" y="0"/>
                      </a:lnTo>
                      <a:lnTo>
                        <a:pt x="520" y="0"/>
                      </a:lnTo>
                      <a:lnTo>
                        <a:pt x="524" y="10"/>
                      </a:lnTo>
                      <a:lnTo>
                        <a:pt x="520" y="16"/>
                      </a:lnTo>
                      <a:lnTo>
                        <a:pt x="508" y="16"/>
                      </a:lnTo>
                      <a:lnTo>
                        <a:pt x="504" y="10"/>
                      </a:lnTo>
                      <a:close/>
                      <a:moveTo>
                        <a:pt x="415" y="10"/>
                      </a:moveTo>
                      <a:lnTo>
                        <a:pt x="419" y="0"/>
                      </a:lnTo>
                      <a:lnTo>
                        <a:pt x="431" y="0"/>
                      </a:lnTo>
                      <a:lnTo>
                        <a:pt x="435" y="10"/>
                      </a:lnTo>
                      <a:lnTo>
                        <a:pt x="431" y="16"/>
                      </a:lnTo>
                      <a:lnTo>
                        <a:pt x="419" y="16"/>
                      </a:lnTo>
                      <a:lnTo>
                        <a:pt x="415" y="10"/>
                      </a:lnTo>
                      <a:close/>
                      <a:moveTo>
                        <a:pt x="322" y="10"/>
                      </a:moveTo>
                      <a:lnTo>
                        <a:pt x="331" y="0"/>
                      </a:lnTo>
                      <a:lnTo>
                        <a:pt x="343" y="0"/>
                      </a:lnTo>
                      <a:lnTo>
                        <a:pt x="347" y="10"/>
                      </a:lnTo>
                      <a:lnTo>
                        <a:pt x="343" y="16"/>
                      </a:lnTo>
                      <a:lnTo>
                        <a:pt x="331" y="16"/>
                      </a:lnTo>
                      <a:lnTo>
                        <a:pt x="322" y="10"/>
                      </a:lnTo>
                      <a:close/>
                      <a:moveTo>
                        <a:pt x="234" y="10"/>
                      </a:moveTo>
                      <a:lnTo>
                        <a:pt x="242" y="0"/>
                      </a:lnTo>
                      <a:lnTo>
                        <a:pt x="250" y="0"/>
                      </a:lnTo>
                      <a:lnTo>
                        <a:pt x="258" y="10"/>
                      </a:lnTo>
                      <a:lnTo>
                        <a:pt x="250" y="16"/>
                      </a:lnTo>
                      <a:lnTo>
                        <a:pt x="242" y="16"/>
                      </a:lnTo>
                      <a:lnTo>
                        <a:pt x="234" y="10"/>
                      </a:lnTo>
                      <a:close/>
                      <a:moveTo>
                        <a:pt x="145" y="10"/>
                      </a:moveTo>
                      <a:lnTo>
                        <a:pt x="153" y="0"/>
                      </a:lnTo>
                      <a:lnTo>
                        <a:pt x="161" y="0"/>
                      </a:lnTo>
                      <a:lnTo>
                        <a:pt x="169" y="10"/>
                      </a:lnTo>
                      <a:lnTo>
                        <a:pt x="161" y="16"/>
                      </a:lnTo>
                      <a:lnTo>
                        <a:pt x="153" y="16"/>
                      </a:lnTo>
                      <a:lnTo>
                        <a:pt x="145" y="10"/>
                      </a:lnTo>
                      <a:close/>
                      <a:moveTo>
                        <a:pt x="56" y="10"/>
                      </a:moveTo>
                      <a:lnTo>
                        <a:pt x="60" y="0"/>
                      </a:lnTo>
                      <a:lnTo>
                        <a:pt x="73" y="0"/>
                      </a:lnTo>
                      <a:lnTo>
                        <a:pt x="81" y="10"/>
                      </a:lnTo>
                      <a:lnTo>
                        <a:pt x="73" y="16"/>
                      </a:lnTo>
                      <a:lnTo>
                        <a:pt x="60" y="16"/>
                      </a:lnTo>
                      <a:lnTo>
                        <a:pt x="56" y="10"/>
                      </a:lnTo>
                      <a:close/>
                      <a:moveTo>
                        <a:pt x="89" y="263"/>
                      </a:moveTo>
                      <a:lnTo>
                        <a:pt x="133" y="263"/>
                      </a:lnTo>
                      <a:lnTo>
                        <a:pt x="133" y="0"/>
                      </a:lnTo>
                      <a:lnTo>
                        <a:pt x="89" y="0"/>
                      </a:lnTo>
                      <a:lnTo>
                        <a:pt x="89" y="263"/>
                      </a:lnTo>
                      <a:close/>
                      <a:moveTo>
                        <a:pt x="177" y="263"/>
                      </a:moveTo>
                      <a:lnTo>
                        <a:pt x="226" y="263"/>
                      </a:lnTo>
                      <a:lnTo>
                        <a:pt x="226" y="0"/>
                      </a:lnTo>
                      <a:lnTo>
                        <a:pt x="177" y="0"/>
                      </a:lnTo>
                      <a:lnTo>
                        <a:pt x="177" y="263"/>
                      </a:lnTo>
                      <a:close/>
                      <a:moveTo>
                        <a:pt x="270" y="263"/>
                      </a:moveTo>
                      <a:lnTo>
                        <a:pt x="314" y="263"/>
                      </a:lnTo>
                      <a:lnTo>
                        <a:pt x="314" y="0"/>
                      </a:lnTo>
                      <a:lnTo>
                        <a:pt x="270" y="0"/>
                      </a:lnTo>
                      <a:lnTo>
                        <a:pt x="270" y="263"/>
                      </a:lnTo>
                      <a:close/>
                      <a:moveTo>
                        <a:pt x="359" y="263"/>
                      </a:moveTo>
                      <a:lnTo>
                        <a:pt x="403" y="263"/>
                      </a:lnTo>
                      <a:lnTo>
                        <a:pt x="403" y="0"/>
                      </a:lnTo>
                      <a:lnTo>
                        <a:pt x="359" y="0"/>
                      </a:lnTo>
                      <a:lnTo>
                        <a:pt x="359" y="263"/>
                      </a:lnTo>
                      <a:close/>
                      <a:moveTo>
                        <a:pt x="447" y="263"/>
                      </a:moveTo>
                      <a:lnTo>
                        <a:pt x="492" y="263"/>
                      </a:lnTo>
                      <a:lnTo>
                        <a:pt x="492" y="0"/>
                      </a:lnTo>
                      <a:lnTo>
                        <a:pt x="447" y="0"/>
                      </a:lnTo>
                      <a:lnTo>
                        <a:pt x="447" y="263"/>
                      </a:lnTo>
                      <a:close/>
                      <a:moveTo>
                        <a:pt x="536" y="263"/>
                      </a:moveTo>
                      <a:lnTo>
                        <a:pt x="580" y="263"/>
                      </a:lnTo>
                      <a:lnTo>
                        <a:pt x="580" y="0"/>
                      </a:lnTo>
                      <a:lnTo>
                        <a:pt x="536" y="0"/>
                      </a:lnTo>
                      <a:lnTo>
                        <a:pt x="536" y="263"/>
                      </a:lnTo>
                      <a:close/>
                      <a:moveTo>
                        <a:pt x="625" y="263"/>
                      </a:moveTo>
                      <a:lnTo>
                        <a:pt x="669" y="263"/>
                      </a:lnTo>
                      <a:lnTo>
                        <a:pt x="669" y="0"/>
                      </a:lnTo>
                      <a:lnTo>
                        <a:pt x="625" y="0"/>
                      </a:lnTo>
                      <a:lnTo>
                        <a:pt x="625" y="263"/>
                      </a:lnTo>
                      <a:close/>
                      <a:moveTo>
                        <a:pt x="0" y="263"/>
                      </a:moveTo>
                      <a:lnTo>
                        <a:pt x="44" y="263"/>
                      </a:lnTo>
                      <a:lnTo>
                        <a:pt x="44" y="0"/>
                      </a:lnTo>
                      <a:lnTo>
                        <a:pt x="0" y="0"/>
                      </a:lnTo>
                      <a:lnTo>
                        <a:pt x="0" y="263"/>
                      </a:lnTo>
                      <a:close/>
                    </a:path>
                  </a:pathLst>
                </a:custGeom>
                <a:noFill/>
                <a:ln w="254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GB" dirty="0"/>
                </a:p>
              </p:txBody>
            </p:sp>
            <p:sp>
              <p:nvSpPr>
                <p:cNvPr id="28800" name="Freeform 20"/>
                <p:cNvSpPr>
                  <a:spLocks noChangeAspect="1" noEditPoints="1"/>
                </p:cNvSpPr>
                <p:nvPr/>
              </p:nvSpPr>
              <p:spPr bwMode="auto">
                <a:xfrm>
                  <a:off x="4671" y="1953"/>
                  <a:ext cx="222" cy="29"/>
                </a:xfrm>
                <a:custGeom>
                  <a:avLst/>
                  <a:gdLst>
                    <a:gd name="T0" fmla="*/ 0 w 625"/>
                    <a:gd name="T1" fmla="*/ 15 h 30"/>
                    <a:gd name="T2" fmla="*/ 0 w 625"/>
                    <a:gd name="T3" fmla="*/ 15 h 30"/>
                    <a:gd name="T4" fmla="*/ 0 w 625"/>
                    <a:gd name="T5" fmla="*/ 0 h 30"/>
                    <a:gd name="T6" fmla="*/ 0 w 625"/>
                    <a:gd name="T7" fmla="*/ 0 h 30"/>
                    <a:gd name="T8" fmla="*/ 0 w 625"/>
                    <a:gd name="T9" fmla="*/ 15 h 30"/>
                    <a:gd name="T10" fmla="*/ 0 w 625"/>
                    <a:gd name="T11" fmla="*/ 15 h 30"/>
                    <a:gd name="T12" fmla="*/ 0 w 625"/>
                    <a:gd name="T13" fmla="*/ 15 h 30"/>
                    <a:gd name="T14" fmla="*/ 0 w 625"/>
                    <a:gd name="T15" fmla="*/ 0 h 30"/>
                    <a:gd name="T16" fmla="*/ 0 w 625"/>
                    <a:gd name="T17" fmla="*/ 0 h 30"/>
                    <a:gd name="T18" fmla="*/ 0 w 625"/>
                    <a:gd name="T19" fmla="*/ 15 h 30"/>
                    <a:gd name="T20" fmla="*/ 0 w 625"/>
                    <a:gd name="T21" fmla="*/ 15 h 30"/>
                    <a:gd name="T22" fmla="*/ 0 w 625"/>
                    <a:gd name="T23" fmla="*/ 15 h 30"/>
                    <a:gd name="T24" fmla="*/ 0 w 625"/>
                    <a:gd name="T25" fmla="*/ 0 h 30"/>
                    <a:gd name="T26" fmla="*/ 0 w 625"/>
                    <a:gd name="T27" fmla="*/ 0 h 30"/>
                    <a:gd name="T28" fmla="*/ 0 w 625"/>
                    <a:gd name="T29" fmla="*/ 15 h 30"/>
                    <a:gd name="T30" fmla="*/ 0 w 625"/>
                    <a:gd name="T31" fmla="*/ 15 h 30"/>
                    <a:gd name="T32" fmla="*/ 0 w 625"/>
                    <a:gd name="T33" fmla="*/ 15 h 30"/>
                    <a:gd name="T34" fmla="*/ 0 w 625"/>
                    <a:gd name="T35" fmla="*/ 0 h 30"/>
                    <a:gd name="T36" fmla="*/ 0 w 625"/>
                    <a:gd name="T37" fmla="*/ 0 h 30"/>
                    <a:gd name="T38" fmla="*/ 0 w 625"/>
                    <a:gd name="T39" fmla="*/ 15 h 30"/>
                    <a:gd name="T40" fmla="*/ 0 w 625"/>
                    <a:gd name="T41" fmla="*/ 15 h 30"/>
                    <a:gd name="T42" fmla="*/ 0 w 625"/>
                    <a:gd name="T43" fmla="*/ 15 h 30"/>
                    <a:gd name="T44" fmla="*/ 0 w 625"/>
                    <a:gd name="T45" fmla="*/ 0 h 30"/>
                    <a:gd name="T46" fmla="*/ 0 w 625"/>
                    <a:gd name="T47" fmla="*/ 0 h 30"/>
                    <a:gd name="T48" fmla="*/ 0 w 625"/>
                    <a:gd name="T49" fmla="*/ 15 h 3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625"/>
                    <a:gd name="T76" fmla="*/ 0 h 30"/>
                    <a:gd name="T77" fmla="*/ 625 w 625"/>
                    <a:gd name="T78" fmla="*/ 30 h 3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625" h="30">
                      <a:moveTo>
                        <a:pt x="536" y="30"/>
                      </a:moveTo>
                      <a:lnTo>
                        <a:pt x="625" y="30"/>
                      </a:lnTo>
                      <a:lnTo>
                        <a:pt x="625" y="0"/>
                      </a:lnTo>
                      <a:lnTo>
                        <a:pt x="536" y="0"/>
                      </a:lnTo>
                      <a:lnTo>
                        <a:pt x="536" y="30"/>
                      </a:lnTo>
                      <a:close/>
                      <a:moveTo>
                        <a:pt x="399" y="30"/>
                      </a:moveTo>
                      <a:lnTo>
                        <a:pt x="492" y="30"/>
                      </a:lnTo>
                      <a:lnTo>
                        <a:pt x="492" y="0"/>
                      </a:lnTo>
                      <a:lnTo>
                        <a:pt x="399" y="0"/>
                      </a:lnTo>
                      <a:lnTo>
                        <a:pt x="399" y="30"/>
                      </a:lnTo>
                      <a:close/>
                      <a:moveTo>
                        <a:pt x="266" y="30"/>
                      </a:moveTo>
                      <a:lnTo>
                        <a:pt x="355" y="30"/>
                      </a:lnTo>
                      <a:lnTo>
                        <a:pt x="355" y="0"/>
                      </a:lnTo>
                      <a:lnTo>
                        <a:pt x="266" y="0"/>
                      </a:lnTo>
                      <a:lnTo>
                        <a:pt x="266" y="30"/>
                      </a:lnTo>
                      <a:close/>
                      <a:moveTo>
                        <a:pt x="133" y="30"/>
                      </a:moveTo>
                      <a:lnTo>
                        <a:pt x="222" y="30"/>
                      </a:lnTo>
                      <a:lnTo>
                        <a:pt x="222" y="0"/>
                      </a:lnTo>
                      <a:lnTo>
                        <a:pt x="133" y="0"/>
                      </a:lnTo>
                      <a:lnTo>
                        <a:pt x="133" y="30"/>
                      </a:lnTo>
                      <a:close/>
                      <a:moveTo>
                        <a:pt x="0" y="30"/>
                      </a:moveTo>
                      <a:lnTo>
                        <a:pt x="89" y="30"/>
                      </a:lnTo>
                      <a:lnTo>
                        <a:pt x="89" y="0"/>
                      </a:lnTo>
                      <a:lnTo>
                        <a:pt x="0" y="0"/>
                      </a:lnTo>
                      <a:lnTo>
                        <a:pt x="0" y="30"/>
                      </a:lnTo>
                      <a:close/>
                    </a:path>
                  </a:pathLst>
                </a:custGeom>
                <a:noFill/>
                <a:ln w="254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GB" dirty="0"/>
                </a:p>
              </p:txBody>
            </p:sp>
          </p:grpSp>
          <p:pic>
            <p:nvPicPr>
              <p:cNvPr id="28777" name="Picture 21" descr="BS00577_ 的副本 (2)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92" y="960"/>
                <a:ext cx="226" cy="2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69" name="Text Box 22"/>
              <p:cNvSpPr txBox="1">
                <a:spLocks noChangeArrowheads="1"/>
              </p:cNvSpPr>
              <p:nvPr/>
            </p:nvSpPr>
            <p:spPr bwMode="auto">
              <a:xfrm>
                <a:off x="2475" y="432"/>
                <a:ext cx="933" cy="582"/>
              </a:xfrm>
              <a:prstGeom prst="rect">
                <a:avLst/>
              </a:prstGeom>
              <a:solidFill>
                <a:srgbClr val="FFFF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r>
                  <a:rPr lang="en-US" altLang="zh-CN" sz="1800" b="1" dirty="0">
                    <a:latin typeface="+mn-lt"/>
                    <a:cs typeface="Arial" charset="0"/>
                  </a:rPr>
                  <a:t>Network Manager (NM)</a:t>
                </a:r>
              </a:p>
            </p:txBody>
          </p:sp>
          <p:grpSp>
            <p:nvGrpSpPr>
              <p:cNvPr id="28779" name="Group 23"/>
              <p:cNvGrpSpPr>
                <a:grpSpLocks/>
              </p:cNvGrpSpPr>
              <p:nvPr/>
            </p:nvGrpSpPr>
            <p:grpSpPr bwMode="auto">
              <a:xfrm>
                <a:off x="1968" y="672"/>
                <a:ext cx="479" cy="415"/>
                <a:chOff x="3915" y="816"/>
                <a:chExt cx="479" cy="415"/>
              </a:xfrm>
            </p:grpSpPr>
            <p:grpSp>
              <p:nvGrpSpPr>
                <p:cNvPr id="28780" name="Group 24"/>
                <p:cNvGrpSpPr>
                  <a:grpSpLocks/>
                </p:cNvGrpSpPr>
                <p:nvPr/>
              </p:nvGrpSpPr>
              <p:grpSpPr bwMode="auto">
                <a:xfrm>
                  <a:off x="4084" y="1040"/>
                  <a:ext cx="248" cy="191"/>
                  <a:chOff x="4293" y="1321"/>
                  <a:chExt cx="248" cy="191"/>
                </a:xfrm>
              </p:grpSpPr>
              <p:sp>
                <p:nvSpPr>
                  <p:cNvPr id="28795" name="Freeform 25"/>
                  <p:cNvSpPr>
                    <a:spLocks/>
                  </p:cNvSpPr>
                  <p:nvPr/>
                </p:nvSpPr>
                <p:spPr bwMode="auto">
                  <a:xfrm>
                    <a:off x="4293" y="1322"/>
                    <a:ext cx="248" cy="190"/>
                  </a:xfrm>
                  <a:custGeom>
                    <a:avLst/>
                    <a:gdLst>
                      <a:gd name="T0" fmla="*/ 247 w 248"/>
                      <a:gd name="T1" fmla="*/ 189 h 190"/>
                      <a:gd name="T2" fmla="*/ 247 w 248"/>
                      <a:gd name="T3" fmla="*/ 92 h 190"/>
                      <a:gd name="T4" fmla="*/ 244 w 248"/>
                      <a:gd name="T5" fmla="*/ 13 h 190"/>
                      <a:gd name="T6" fmla="*/ 117 w 248"/>
                      <a:gd name="T7" fmla="*/ 0 h 190"/>
                      <a:gd name="T8" fmla="*/ 3 w 248"/>
                      <a:gd name="T9" fmla="*/ 11 h 190"/>
                      <a:gd name="T10" fmla="*/ 3 w 248"/>
                      <a:gd name="T11" fmla="*/ 40 h 190"/>
                      <a:gd name="T12" fmla="*/ 0 w 248"/>
                      <a:gd name="T13" fmla="*/ 188 h 190"/>
                      <a:gd name="T14" fmla="*/ 25 w 248"/>
                      <a:gd name="T15" fmla="*/ 188 h 190"/>
                      <a:gd name="T16" fmla="*/ 25 w 248"/>
                      <a:gd name="T17" fmla="*/ 54 h 190"/>
                      <a:gd name="T18" fmla="*/ 73 w 248"/>
                      <a:gd name="T19" fmla="*/ 51 h 190"/>
                      <a:gd name="T20" fmla="*/ 223 w 248"/>
                      <a:gd name="T21" fmla="*/ 51 h 190"/>
                      <a:gd name="T22" fmla="*/ 226 w 248"/>
                      <a:gd name="T23" fmla="*/ 189 h 190"/>
                      <a:gd name="T24" fmla="*/ 247 w 248"/>
                      <a:gd name="T25" fmla="*/ 189 h 190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248"/>
                      <a:gd name="T40" fmla="*/ 0 h 190"/>
                      <a:gd name="T41" fmla="*/ 248 w 248"/>
                      <a:gd name="T42" fmla="*/ 190 h 190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248" h="190">
                        <a:moveTo>
                          <a:pt x="247" y="189"/>
                        </a:moveTo>
                        <a:lnTo>
                          <a:pt x="247" y="92"/>
                        </a:lnTo>
                        <a:lnTo>
                          <a:pt x="244" y="13"/>
                        </a:lnTo>
                        <a:lnTo>
                          <a:pt x="117" y="0"/>
                        </a:lnTo>
                        <a:lnTo>
                          <a:pt x="3" y="11"/>
                        </a:lnTo>
                        <a:lnTo>
                          <a:pt x="3" y="40"/>
                        </a:lnTo>
                        <a:lnTo>
                          <a:pt x="0" y="188"/>
                        </a:lnTo>
                        <a:lnTo>
                          <a:pt x="25" y="188"/>
                        </a:lnTo>
                        <a:lnTo>
                          <a:pt x="25" y="54"/>
                        </a:lnTo>
                        <a:lnTo>
                          <a:pt x="73" y="51"/>
                        </a:lnTo>
                        <a:lnTo>
                          <a:pt x="223" y="51"/>
                        </a:lnTo>
                        <a:lnTo>
                          <a:pt x="226" y="189"/>
                        </a:lnTo>
                        <a:lnTo>
                          <a:pt x="247" y="189"/>
                        </a:lnTo>
                      </a:path>
                    </a:pathLst>
                  </a:custGeom>
                  <a:solidFill>
                    <a:srgbClr val="000080"/>
                  </a:solidFill>
                  <a:ln w="12700" cap="rnd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en-GB" dirty="0"/>
                  </a:p>
                </p:txBody>
              </p:sp>
              <p:sp>
                <p:nvSpPr>
                  <p:cNvPr id="28796" name="Freeform 26"/>
                  <p:cNvSpPr>
                    <a:spLocks/>
                  </p:cNvSpPr>
                  <p:nvPr/>
                </p:nvSpPr>
                <p:spPr bwMode="auto">
                  <a:xfrm>
                    <a:off x="4311" y="1321"/>
                    <a:ext cx="97" cy="50"/>
                  </a:xfrm>
                  <a:custGeom>
                    <a:avLst/>
                    <a:gdLst>
                      <a:gd name="T0" fmla="*/ 17 w 97"/>
                      <a:gd name="T1" fmla="*/ 9 h 50"/>
                      <a:gd name="T2" fmla="*/ 31 w 97"/>
                      <a:gd name="T3" fmla="*/ 8 h 50"/>
                      <a:gd name="T4" fmla="*/ 43 w 97"/>
                      <a:gd name="T5" fmla="*/ 0 h 50"/>
                      <a:gd name="T6" fmla="*/ 54 w 97"/>
                      <a:gd name="T7" fmla="*/ 11 h 50"/>
                      <a:gd name="T8" fmla="*/ 95 w 97"/>
                      <a:gd name="T9" fmla="*/ 33 h 50"/>
                      <a:gd name="T10" fmla="*/ 96 w 97"/>
                      <a:gd name="T11" fmla="*/ 41 h 50"/>
                      <a:gd name="T12" fmla="*/ 74 w 97"/>
                      <a:gd name="T13" fmla="*/ 49 h 50"/>
                      <a:gd name="T14" fmla="*/ 0 w 97"/>
                      <a:gd name="T15" fmla="*/ 14 h 50"/>
                      <a:gd name="T16" fmla="*/ 17 w 97"/>
                      <a:gd name="T17" fmla="*/ 9 h 50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97"/>
                      <a:gd name="T28" fmla="*/ 0 h 50"/>
                      <a:gd name="T29" fmla="*/ 97 w 97"/>
                      <a:gd name="T30" fmla="*/ 50 h 50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97" h="50">
                        <a:moveTo>
                          <a:pt x="17" y="9"/>
                        </a:moveTo>
                        <a:lnTo>
                          <a:pt x="31" y="8"/>
                        </a:lnTo>
                        <a:lnTo>
                          <a:pt x="43" y="0"/>
                        </a:lnTo>
                        <a:lnTo>
                          <a:pt x="54" y="11"/>
                        </a:lnTo>
                        <a:lnTo>
                          <a:pt x="95" y="33"/>
                        </a:lnTo>
                        <a:lnTo>
                          <a:pt x="96" y="41"/>
                        </a:lnTo>
                        <a:lnTo>
                          <a:pt x="74" y="49"/>
                        </a:lnTo>
                        <a:lnTo>
                          <a:pt x="0" y="14"/>
                        </a:lnTo>
                        <a:lnTo>
                          <a:pt x="17" y="9"/>
                        </a:lnTo>
                      </a:path>
                    </a:pathLst>
                  </a:custGeom>
                  <a:solidFill>
                    <a:srgbClr val="C0C0C0"/>
                  </a:solidFill>
                  <a:ln w="12700" cap="rnd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en-GB" dirty="0"/>
                  </a:p>
                </p:txBody>
              </p:sp>
            </p:grpSp>
            <p:grpSp>
              <p:nvGrpSpPr>
                <p:cNvPr id="28781" name="Group 27"/>
                <p:cNvGrpSpPr>
                  <a:grpSpLocks/>
                </p:cNvGrpSpPr>
                <p:nvPr/>
              </p:nvGrpSpPr>
              <p:grpSpPr bwMode="auto">
                <a:xfrm>
                  <a:off x="4162" y="870"/>
                  <a:ext cx="232" cy="284"/>
                  <a:chOff x="4371" y="1151"/>
                  <a:chExt cx="232" cy="284"/>
                </a:xfrm>
              </p:grpSpPr>
              <p:grpSp>
                <p:nvGrpSpPr>
                  <p:cNvPr id="28789" name="Group 28"/>
                  <p:cNvGrpSpPr>
                    <a:grpSpLocks/>
                  </p:cNvGrpSpPr>
                  <p:nvPr/>
                </p:nvGrpSpPr>
                <p:grpSpPr bwMode="auto">
                  <a:xfrm>
                    <a:off x="4371" y="1151"/>
                    <a:ext cx="232" cy="217"/>
                    <a:chOff x="4371" y="1151"/>
                    <a:chExt cx="232" cy="217"/>
                  </a:xfrm>
                </p:grpSpPr>
                <p:sp>
                  <p:nvSpPr>
                    <p:cNvPr id="28793" name="Freeform 29"/>
                    <p:cNvSpPr>
                      <a:spLocks/>
                    </p:cNvSpPr>
                    <p:nvPr/>
                  </p:nvSpPr>
                  <p:spPr bwMode="auto">
                    <a:xfrm>
                      <a:off x="4371" y="1151"/>
                      <a:ext cx="232" cy="217"/>
                    </a:xfrm>
                    <a:custGeom>
                      <a:avLst/>
                      <a:gdLst>
                        <a:gd name="T0" fmla="*/ 42 w 232"/>
                        <a:gd name="T1" fmla="*/ 42 h 217"/>
                        <a:gd name="T2" fmla="*/ 48 w 232"/>
                        <a:gd name="T3" fmla="*/ 28 h 217"/>
                        <a:gd name="T4" fmla="*/ 51 w 232"/>
                        <a:gd name="T5" fmla="*/ 19 h 217"/>
                        <a:gd name="T6" fmla="*/ 53 w 232"/>
                        <a:gd name="T7" fmla="*/ 15 h 217"/>
                        <a:gd name="T8" fmla="*/ 55 w 232"/>
                        <a:gd name="T9" fmla="*/ 14 h 217"/>
                        <a:gd name="T10" fmla="*/ 56 w 232"/>
                        <a:gd name="T11" fmla="*/ 12 h 217"/>
                        <a:gd name="T12" fmla="*/ 60 w 232"/>
                        <a:gd name="T13" fmla="*/ 11 h 217"/>
                        <a:gd name="T14" fmla="*/ 89 w 232"/>
                        <a:gd name="T15" fmla="*/ 6 h 217"/>
                        <a:gd name="T16" fmla="*/ 119 w 232"/>
                        <a:gd name="T17" fmla="*/ 1 h 217"/>
                        <a:gd name="T18" fmla="*/ 149 w 232"/>
                        <a:gd name="T19" fmla="*/ 0 h 217"/>
                        <a:gd name="T20" fmla="*/ 164 w 232"/>
                        <a:gd name="T21" fmla="*/ 0 h 217"/>
                        <a:gd name="T22" fmla="*/ 198 w 232"/>
                        <a:gd name="T23" fmla="*/ 1 h 217"/>
                        <a:gd name="T24" fmla="*/ 222 w 232"/>
                        <a:gd name="T25" fmla="*/ 1 h 217"/>
                        <a:gd name="T26" fmla="*/ 225 w 232"/>
                        <a:gd name="T27" fmla="*/ 3 h 217"/>
                        <a:gd name="T28" fmla="*/ 229 w 232"/>
                        <a:gd name="T29" fmla="*/ 3 h 217"/>
                        <a:gd name="T30" fmla="*/ 231 w 232"/>
                        <a:gd name="T31" fmla="*/ 4 h 217"/>
                        <a:gd name="T32" fmla="*/ 231 w 232"/>
                        <a:gd name="T33" fmla="*/ 6 h 217"/>
                        <a:gd name="T34" fmla="*/ 231 w 232"/>
                        <a:gd name="T35" fmla="*/ 8 h 217"/>
                        <a:gd name="T36" fmla="*/ 229 w 232"/>
                        <a:gd name="T37" fmla="*/ 14 h 217"/>
                        <a:gd name="T38" fmla="*/ 225 w 232"/>
                        <a:gd name="T39" fmla="*/ 33 h 217"/>
                        <a:gd name="T40" fmla="*/ 222 w 232"/>
                        <a:gd name="T41" fmla="*/ 47 h 217"/>
                        <a:gd name="T42" fmla="*/ 214 w 232"/>
                        <a:gd name="T43" fmla="*/ 80 h 217"/>
                        <a:gd name="T44" fmla="*/ 208 w 232"/>
                        <a:gd name="T45" fmla="*/ 101 h 217"/>
                        <a:gd name="T46" fmla="*/ 195 w 232"/>
                        <a:gd name="T47" fmla="*/ 148 h 217"/>
                        <a:gd name="T48" fmla="*/ 181 w 232"/>
                        <a:gd name="T49" fmla="*/ 186 h 217"/>
                        <a:gd name="T50" fmla="*/ 180 w 232"/>
                        <a:gd name="T51" fmla="*/ 193 h 217"/>
                        <a:gd name="T52" fmla="*/ 178 w 232"/>
                        <a:gd name="T53" fmla="*/ 197 h 217"/>
                        <a:gd name="T54" fmla="*/ 176 w 232"/>
                        <a:gd name="T55" fmla="*/ 201 h 217"/>
                        <a:gd name="T56" fmla="*/ 175 w 232"/>
                        <a:gd name="T57" fmla="*/ 203 h 217"/>
                        <a:gd name="T58" fmla="*/ 172 w 232"/>
                        <a:gd name="T59" fmla="*/ 206 h 217"/>
                        <a:gd name="T60" fmla="*/ 171 w 232"/>
                        <a:gd name="T61" fmla="*/ 208 h 217"/>
                        <a:gd name="T62" fmla="*/ 166 w 232"/>
                        <a:gd name="T63" fmla="*/ 208 h 217"/>
                        <a:gd name="T64" fmla="*/ 157 w 232"/>
                        <a:gd name="T65" fmla="*/ 209 h 217"/>
                        <a:gd name="T66" fmla="*/ 145 w 232"/>
                        <a:gd name="T67" fmla="*/ 209 h 217"/>
                        <a:gd name="T68" fmla="*/ 133 w 232"/>
                        <a:gd name="T69" fmla="*/ 209 h 217"/>
                        <a:gd name="T70" fmla="*/ 119 w 232"/>
                        <a:gd name="T71" fmla="*/ 212 h 217"/>
                        <a:gd name="T72" fmla="*/ 104 w 232"/>
                        <a:gd name="T73" fmla="*/ 214 h 217"/>
                        <a:gd name="T74" fmla="*/ 94 w 232"/>
                        <a:gd name="T75" fmla="*/ 216 h 217"/>
                        <a:gd name="T76" fmla="*/ 80 w 232"/>
                        <a:gd name="T77" fmla="*/ 216 h 217"/>
                        <a:gd name="T78" fmla="*/ 79 w 232"/>
                        <a:gd name="T79" fmla="*/ 214 h 217"/>
                        <a:gd name="T80" fmla="*/ 7 w 232"/>
                        <a:gd name="T81" fmla="*/ 171 h 217"/>
                        <a:gd name="T82" fmla="*/ 3 w 232"/>
                        <a:gd name="T83" fmla="*/ 168 h 217"/>
                        <a:gd name="T84" fmla="*/ 0 w 232"/>
                        <a:gd name="T85" fmla="*/ 165 h 217"/>
                        <a:gd name="T86" fmla="*/ 0 w 232"/>
                        <a:gd name="T87" fmla="*/ 162 h 217"/>
                        <a:gd name="T88" fmla="*/ 0 w 232"/>
                        <a:gd name="T89" fmla="*/ 159 h 217"/>
                        <a:gd name="T90" fmla="*/ 0 w 232"/>
                        <a:gd name="T91" fmla="*/ 154 h 217"/>
                        <a:gd name="T92" fmla="*/ 21 w 232"/>
                        <a:gd name="T93" fmla="*/ 101 h 217"/>
                        <a:gd name="T94" fmla="*/ 35 w 232"/>
                        <a:gd name="T95" fmla="*/ 67 h 217"/>
                        <a:gd name="T96" fmla="*/ 42 w 232"/>
                        <a:gd name="T97" fmla="*/ 42 h 217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w 232"/>
                        <a:gd name="T148" fmla="*/ 0 h 217"/>
                        <a:gd name="T149" fmla="*/ 232 w 232"/>
                        <a:gd name="T150" fmla="*/ 217 h 217"/>
                      </a:gdLst>
                      <a:ahLst/>
                      <a:cxnLst>
                        <a:cxn ang="T98">
                          <a:pos x="T0" y="T1"/>
                        </a:cxn>
                        <a:cxn ang="T99">
                          <a:pos x="T2" y="T3"/>
                        </a:cxn>
                        <a:cxn ang="T100">
                          <a:pos x="T4" y="T5"/>
                        </a:cxn>
                        <a:cxn ang="T101">
                          <a:pos x="T6" y="T7"/>
                        </a:cxn>
                        <a:cxn ang="T102">
                          <a:pos x="T8" y="T9"/>
                        </a:cxn>
                        <a:cxn ang="T103">
                          <a:pos x="T10" y="T11"/>
                        </a:cxn>
                        <a:cxn ang="T104">
                          <a:pos x="T12" y="T13"/>
                        </a:cxn>
                        <a:cxn ang="T105">
                          <a:pos x="T14" y="T15"/>
                        </a:cxn>
                        <a:cxn ang="T106">
                          <a:pos x="T16" y="T17"/>
                        </a:cxn>
                        <a:cxn ang="T107">
                          <a:pos x="T18" y="T19"/>
                        </a:cxn>
                        <a:cxn ang="T108">
                          <a:pos x="T20" y="T21"/>
                        </a:cxn>
                        <a:cxn ang="T109">
                          <a:pos x="T22" y="T23"/>
                        </a:cxn>
                        <a:cxn ang="T110">
                          <a:pos x="T24" y="T25"/>
                        </a:cxn>
                        <a:cxn ang="T111">
                          <a:pos x="T26" y="T27"/>
                        </a:cxn>
                        <a:cxn ang="T112">
                          <a:pos x="T28" y="T29"/>
                        </a:cxn>
                        <a:cxn ang="T113">
                          <a:pos x="T30" y="T31"/>
                        </a:cxn>
                        <a:cxn ang="T114">
                          <a:pos x="T32" y="T33"/>
                        </a:cxn>
                        <a:cxn ang="T115">
                          <a:pos x="T34" y="T35"/>
                        </a:cxn>
                        <a:cxn ang="T116">
                          <a:pos x="T36" y="T37"/>
                        </a:cxn>
                        <a:cxn ang="T117">
                          <a:pos x="T38" y="T39"/>
                        </a:cxn>
                        <a:cxn ang="T118">
                          <a:pos x="T40" y="T41"/>
                        </a:cxn>
                        <a:cxn ang="T119">
                          <a:pos x="T42" y="T43"/>
                        </a:cxn>
                        <a:cxn ang="T120">
                          <a:pos x="T44" y="T45"/>
                        </a:cxn>
                        <a:cxn ang="T121">
                          <a:pos x="T46" y="T47"/>
                        </a:cxn>
                        <a:cxn ang="T122">
                          <a:pos x="T48" y="T49"/>
                        </a:cxn>
                        <a:cxn ang="T123">
                          <a:pos x="T50" y="T51"/>
                        </a:cxn>
                        <a:cxn ang="T124">
                          <a:pos x="T52" y="T53"/>
                        </a:cxn>
                        <a:cxn ang="T125">
                          <a:pos x="T54" y="T55"/>
                        </a:cxn>
                        <a:cxn ang="T126">
                          <a:pos x="T56" y="T57"/>
                        </a:cxn>
                        <a:cxn ang="T127">
                          <a:pos x="T58" y="T59"/>
                        </a:cxn>
                        <a:cxn ang="T128">
                          <a:pos x="T60" y="T61"/>
                        </a:cxn>
                        <a:cxn ang="T129">
                          <a:pos x="T62" y="T63"/>
                        </a:cxn>
                        <a:cxn ang="T130">
                          <a:pos x="T64" y="T65"/>
                        </a:cxn>
                        <a:cxn ang="T131">
                          <a:pos x="T66" y="T67"/>
                        </a:cxn>
                        <a:cxn ang="T132">
                          <a:pos x="T68" y="T69"/>
                        </a:cxn>
                        <a:cxn ang="T133">
                          <a:pos x="T70" y="T71"/>
                        </a:cxn>
                        <a:cxn ang="T134">
                          <a:pos x="T72" y="T73"/>
                        </a:cxn>
                        <a:cxn ang="T135">
                          <a:pos x="T74" y="T75"/>
                        </a:cxn>
                        <a:cxn ang="T136">
                          <a:pos x="T76" y="T77"/>
                        </a:cxn>
                        <a:cxn ang="T137">
                          <a:pos x="T78" y="T79"/>
                        </a:cxn>
                        <a:cxn ang="T138">
                          <a:pos x="T80" y="T81"/>
                        </a:cxn>
                        <a:cxn ang="T139">
                          <a:pos x="T82" y="T83"/>
                        </a:cxn>
                        <a:cxn ang="T140">
                          <a:pos x="T84" y="T85"/>
                        </a:cxn>
                        <a:cxn ang="T141">
                          <a:pos x="T86" y="T87"/>
                        </a:cxn>
                        <a:cxn ang="T142">
                          <a:pos x="T88" y="T89"/>
                        </a:cxn>
                        <a:cxn ang="T143">
                          <a:pos x="T90" y="T91"/>
                        </a:cxn>
                        <a:cxn ang="T144">
                          <a:pos x="T92" y="T93"/>
                        </a:cxn>
                        <a:cxn ang="T145">
                          <a:pos x="T94" y="T95"/>
                        </a:cxn>
                        <a:cxn ang="T146">
                          <a:pos x="T96" y="T97"/>
                        </a:cxn>
                      </a:cxnLst>
                      <a:rect l="T147" t="T148" r="T149" b="T150"/>
                      <a:pathLst>
                        <a:path w="232" h="217">
                          <a:moveTo>
                            <a:pt x="42" y="42"/>
                          </a:moveTo>
                          <a:lnTo>
                            <a:pt x="48" y="28"/>
                          </a:lnTo>
                          <a:lnTo>
                            <a:pt x="51" y="19"/>
                          </a:lnTo>
                          <a:lnTo>
                            <a:pt x="53" y="15"/>
                          </a:lnTo>
                          <a:lnTo>
                            <a:pt x="55" y="14"/>
                          </a:lnTo>
                          <a:lnTo>
                            <a:pt x="56" y="12"/>
                          </a:lnTo>
                          <a:lnTo>
                            <a:pt x="60" y="11"/>
                          </a:lnTo>
                          <a:lnTo>
                            <a:pt x="89" y="6"/>
                          </a:lnTo>
                          <a:lnTo>
                            <a:pt x="119" y="1"/>
                          </a:lnTo>
                          <a:lnTo>
                            <a:pt x="149" y="0"/>
                          </a:lnTo>
                          <a:lnTo>
                            <a:pt x="164" y="0"/>
                          </a:lnTo>
                          <a:lnTo>
                            <a:pt x="198" y="1"/>
                          </a:lnTo>
                          <a:lnTo>
                            <a:pt x="222" y="1"/>
                          </a:lnTo>
                          <a:lnTo>
                            <a:pt x="225" y="3"/>
                          </a:lnTo>
                          <a:lnTo>
                            <a:pt x="229" y="3"/>
                          </a:lnTo>
                          <a:lnTo>
                            <a:pt x="231" y="4"/>
                          </a:lnTo>
                          <a:lnTo>
                            <a:pt x="231" y="6"/>
                          </a:lnTo>
                          <a:lnTo>
                            <a:pt x="231" y="8"/>
                          </a:lnTo>
                          <a:lnTo>
                            <a:pt x="229" y="14"/>
                          </a:lnTo>
                          <a:lnTo>
                            <a:pt x="225" y="33"/>
                          </a:lnTo>
                          <a:lnTo>
                            <a:pt x="222" y="47"/>
                          </a:lnTo>
                          <a:lnTo>
                            <a:pt x="214" y="80"/>
                          </a:lnTo>
                          <a:lnTo>
                            <a:pt x="208" y="101"/>
                          </a:lnTo>
                          <a:lnTo>
                            <a:pt x="195" y="148"/>
                          </a:lnTo>
                          <a:lnTo>
                            <a:pt x="181" y="186"/>
                          </a:lnTo>
                          <a:lnTo>
                            <a:pt x="180" y="193"/>
                          </a:lnTo>
                          <a:lnTo>
                            <a:pt x="178" y="197"/>
                          </a:lnTo>
                          <a:lnTo>
                            <a:pt x="176" y="201"/>
                          </a:lnTo>
                          <a:lnTo>
                            <a:pt x="175" y="203"/>
                          </a:lnTo>
                          <a:lnTo>
                            <a:pt x="172" y="206"/>
                          </a:lnTo>
                          <a:lnTo>
                            <a:pt x="171" y="208"/>
                          </a:lnTo>
                          <a:lnTo>
                            <a:pt x="166" y="208"/>
                          </a:lnTo>
                          <a:lnTo>
                            <a:pt x="157" y="209"/>
                          </a:lnTo>
                          <a:lnTo>
                            <a:pt x="145" y="209"/>
                          </a:lnTo>
                          <a:lnTo>
                            <a:pt x="133" y="209"/>
                          </a:lnTo>
                          <a:lnTo>
                            <a:pt x="119" y="212"/>
                          </a:lnTo>
                          <a:lnTo>
                            <a:pt x="104" y="214"/>
                          </a:lnTo>
                          <a:lnTo>
                            <a:pt x="94" y="216"/>
                          </a:lnTo>
                          <a:lnTo>
                            <a:pt x="80" y="216"/>
                          </a:lnTo>
                          <a:lnTo>
                            <a:pt x="79" y="214"/>
                          </a:lnTo>
                          <a:lnTo>
                            <a:pt x="7" y="171"/>
                          </a:lnTo>
                          <a:lnTo>
                            <a:pt x="3" y="168"/>
                          </a:lnTo>
                          <a:lnTo>
                            <a:pt x="0" y="165"/>
                          </a:lnTo>
                          <a:lnTo>
                            <a:pt x="0" y="162"/>
                          </a:lnTo>
                          <a:lnTo>
                            <a:pt x="0" y="159"/>
                          </a:lnTo>
                          <a:lnTo>
                            <a:pt x="0" y="154"/>
                          </a:lnTo>
                          <a:lnTo>
                            <a:pt x="21" y="101"/>
                          </a:lnTo>
                          <a:lnTo>
                            <a:pt x="35" y="67"/>
                          </a:lnTo>
                          <a:lnTo>
                            <a:pt x="42" y="42"/>
                          </a:lnTo>
                        </a:path>
                      </a:pathLst>
                    </a:custGeom>
                    <a:solidFill>
                      <a:srgbClr val="C0C0C0"/>
                    </a:solidFill>
                    <a:ln w="12700" cap="rnd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en-GB" dirty="0"/>
                    </a:p>
                  </p:txBody>
                </p:sp>
                <p:sp>
                  <p:nvSpPr>
                    <p:cNvPr id="28794" name="Freeform 30"/>
                    <p:cNvSpPr>
                      <a:spLocks/>
                    </p:cNvSpPr>
                    <p:nvPr/>
                  </p:nvSpPr>
                  <p:spPr bwMode="auto">
                    <a:xfrm>
                      <a:off x="4383" y="1171"/>
                      <a:ext cx="138" cy="167"/>
                    </a:xfrm>
                    <a:custGeom>
                      <a:avLst/>
                      <a:gdLst>
                        <a:gd name="T0" fmla="*/ 30 w 138"/>
                        <a:gd name="T1" fmla="*/ 49 h 167"/>
                        <a:gd name="T2" fmla="*/ 41 w 138"/>
                        <a:gd name="T3" fmla="*/ 25 h 167"/>
                        <a:gd name="T4" fmla="*/ 50 w 138"/>
                        <a:gd name="T5" fmla="*/ 5 h 167"/>
                        <a:gd name="T6" fmla="*/ 51 w 138"/>
                        <a:gd name="T7" fmla="*/ 3 h 167"/>
                        <a:gd name="T8" fmla="*/ 53 w 138"/>
                        <a:gd name="T9" fmla="*/ 3 h 167"/>
                        <a:gd name="T10" fmla="*/ 57 w 138"/>
                        <a:gd name="T11" fmla="*/ 3 h 167"/>
                        <a:gd name="T12" fmla="*/ 96 w 138"/>
                        <a:gd name="T13" fmla="*/ 0 h 167"/>
                        <a:gd name="T14" fmla="*/ 134 w 138"/>
                        <a:gd name="T15" fmla="*/ 0 h 167"/>
                        <a:gd name="T16" fmla="*/ 136 w 138"/>
                        <a:gd name="T17" fmla="*/ 0 h 167"/>
                        <a:gd name="T18" fmla="*/ 137 w 138"/>
                        <a:gd name="T19" fmla="*/ 2 h 167"/>
                        <a:gd name="T20" fmla="*/ 137 w 138"/>
                        <a:gd name="T21" fmla="*/ 3 h 167"/>
                        <a:gd name="T22" fmla="*/ 136 w 138"/>
                        <a:gd name="T23" fmla="*/ 19 h 167"/>
                        <a:gd name="T24" fmla="*/ 128 w 138"/>
                        <a:gd name="T25" fmla="*/ 32 h 167"/>
                        <a:gd name="T26" fmla="*/ 118 w 138"/>
                        <a:gd name="T27" fmla="*/ 55 h 167"/>
                        <a:gd name="T28" fmla="*/ 100 w 138"/>
                        <a:gd name="T29" fmla="*/ 96 h 167"/>
                        <a:gd name="T30" fmla="*/ 83 w 138"/>
                        <a:gd name="T31" fmla="*/ 131 h 167"/>
                        <a:gd name="T32" fmla="*/ 77 w 138"/>
                        <a:gd name="T33" fmla="*/ 145 h 167"/>
                        <a:gd name="T34" fmla="*/ 75 w 138"/>
                        <a:gd name="T35" fmla="*/ 153 h 167"/>
                        <a:gd name="T36" fmla="*/ 72 w 138"/>
                        <a:gd name="T37" fmla="*/ 158 h 167"/>
                        <a:gd name="T38" fmla="*/ 71 w 138"/>
                        <a:gd name="T39" fmla="*/ 162 h 167"/>
                        <a:gd name="T40" fmla="*/ 68 w 138"/>
                        <a:gd name="T41" fmla="*/ 164 h 167"/>
                        <a:gd name="T42" fmla="*/ 67 w 138"/>
                        <a:gd name="T43" fmla="*/ 166 h 167"/>
                        <a:gd name="T44" fmla="*/ 63 w 138"/>
                        <a:gd name="T45" fmla="*/ 166 h 167"/>
                        <a:gd name="T46" fmla="*/ 62 w 138"/>
                        <a:gd name="T47" fmla="*/ 164 h 167"/>
                        <a:gd name="T48" fmla="*/ 59 w 138"/>
                        <a:gd name="T49" fmla="*/ 162 h 167"/>
                        <a:gd name="T50" fmla="*/ 53 w 138"/>
                        <a:gd name="T51" fmla="*/ 159 h 167"/>
                        <a:gd name="T52" fmla="*/ 50 w 138"/>
                        <a:gd name="T53" fmla="*/ 156 h 167"/>
                        <a:gd name="T54" fmla="*/ 45 w 138"/>
                        <a:gd name="T55" fmla="*/ 153 h 167"/>
                        <a:gd name="T56" fmla="*/ 41 w 138"/>
                        <a:gd name="T57" fmla="*/ 150 h 167"/>
                        <a:gd name="T58" fmla="*/ 2 w 138"/>
                        <a:gd name="T59" fmla="*/ 136 h 167"/>
                        <a:gd name="T60" fmla="*/ 0 w 138"/>
                        <a:gd name="T61" fmla="*/ 136 h 167"/>
                        <a:gd name="T62" fmla="*/ 0 w 138"/>
                        <a:gd name="T63" fmla="*/ 134 h 167"/>
                        <a:gd name="T64" fmla="*/ 0 w 138"/>
                        <a:gd name="T65" fmla="*/ 131 h 167"/>
                        <a:gd name="T66" fmla="*/ 0 w 138"/>
                        <a:gd name="T67" fmla="*/ 129 h 167"/>
                        <a:gd name="T68" fmla="*/ 30 w 138"/>
                        <a:gd name="T69" fmla="*/ 49 h 167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w 138"/>
                        <a:gd name="T106" fmla="*/ 0 h 167"/>
                        <a:gd name="T107" fmla="*/ 138 w 138"/>
                        <a:gd name="T108" fmla="*/ 167 h 167"/>
                      </a:gdLst>
                      <a:ahLst/>
                      <a:cxnLst>
                        <a:cxn ang="T70">
                          <a:pos x="T0" y="T1"/>
                        </a:cxn>
                        <a:cxn ang="T71">
                          <a:pos x="T2" y="T3"/>
                        </a:cxn>
                        <a:cxn ang="T72">
                          <a:pos x="T4" y="T5"/>
                        </a:cxn>
                        <a:cxn ang="T73">
                          <a:pos x="T6" y="T7"/>
                        </a:cxn>
                        <a:cxn ang="T74">
                          <a:pos x="T8" y="T9"/>
                        </a:cxn>
                        <a:cxn ang="T75">
                          <a:pos x="T10" y="T11"/>
                        </a:cxn>
                        <a:cxn ang="T76">
                          <a:pos x="T12" y="T13"/>
                        </a:cxn>
                        <a:cxn ang="T77">
                          <a:pos x="T14" y="T15"/>
                        </a:cxn>
                        <a:cxn ang="T78">
                          <a:pos x="T16" y="T17"/>
                        </a:cxn>
                        <a:cxn ang="T79">
                          <a:pos x="T18" y="T19"/>
                        </a:cxn>
                        <a:cxn ang="T80">
                          <a:pos x="T20" y="T21"/>
                        </a:cxn>
                        <a:cxn ang="T81">
                          <a:pos x="T22" y="T23"/>
                        </a:cxn>
                        <a:cxn ang="T82">
                          <a:pos x="T24" y="T25"/>
                        </a:cxn>
                        <a:cxn ang="T83">
                          <a:pos x="T26" y="T27"/>
                        </a:cxn>
                        <a:cxn ang="T84">
                          <a:pos x="T28" y="T29"/>
                        </a:cxn>
                        <a:cxn ang="T85">
                          <a:pos x="T30" y="T31"/>
                        </a:cxn>
                        <a:cxn ang="T86">
                          <a:pos x="T32" y="T33"/>
                        </a:cxn>
                        <a:cxn ang="T87">
                          <a:pos x="T34" y="T35"/>
                        </a:cxn>
                        <a:cxn ang="T88">
                          <a:pos x="T36" y="T37"/>
                        </a:cxn>
                        <a:cxn ang="T89">
                          <a:pos x="T38" y="T39"/>
                        </a:cxn>
                        <a:cxn ang="T90">
                          <a:pos x="T40" y="T41"/>
                        </a:cxn>
                        <a:cxn ang="T91">
                          <a:pos x="T42" y="T43"/>
                        </a:cxn>
                        <a:cxn ang="T92">
                          <a:pos x="T44" y="T45"/>
                        </a:cxn>
                        <a:cxn ang="T93">
                          <a:pos x="T46" y="T47"/>
                        </a:cxn>
                        <a:cxn ang="T94">
                          <a:pos x="T48" y="T49"/>
                        </a:cxn>
                        <a:cxn ang="T95">
                          <a:pos x="T50" y="T51"/>
                        </a:cxn>
                        <a:cxn ang="T96">
                          <a:pos x="T52" y="T53"/>
                        </a:cxn>
                        <a:cxn ang="T97">
                          <a:pos x="T54" y="T55"/>
                        </a:cxn>
                        <a:cxn ang="T98">
                          <a:pos x="T56" y="T57"/>
                        </a:cxn>
                        <a:cxn ang="T99">
                          <a:pos x="T58" y="T59"/>
                        </a:cxn>
                        <a:cxn ang="T100">
                          <a:pos x="T60" y="T61"/>
                        </a:cxn>
                        <a:cxn ang="T101">
                          <a:pos x="T62" y="T63"/>
                        </a:cxn>
                        <a:cxn ang="T102">
                          <a:pos x="T64" y="T65"/>
                        </a:cxn>
                        <a:cxn ang="T103">
                          <a:pos x="T66" y="T67"/>
                        </a:cxn>
                        <a:cxn ang="T104">
                          <a:pos x="T68" y="T69"/>
                        </a:cxn>
                      </a:cxnLst>
                      <a:rect l="T105" t="T106" r="T107" b="T108"/>
                      <a:pathLst>
                        <a:path w="138" h="167">
                          <a:moveTo>
                            <a:pt x="30" y="49"/>
                          </a:moveTo>
                          <a:lnTo>
                            <a:pt x="41" y="25"/>
                          </a:lnTo>
                          <a:lnTo>
                            <a:pt x="50" y="5"/>
                          </a:lnTo>
                          <a:lnTo>
                            <a:pt x="51" y="3"/>
                          </a:lnTo>
                          <a:lnTo>
                            <a:pt x="53" y="3"/>
                          </a:lnTo>
                          <a:lnTo>
                            <a:pt x="57" y="3"/>
                          </a:lnTo>
                          <a:lnTo>
                            <a:pt x="96" y="0"/>
                          </a:lnTo>
                          <a:lnTo>
                            <a:pt x="134" y="0"/>
                          </a:lnTo>
                          <a:lnTo>
                            <a:pt x="136" y="0"/>
                          </a:lnTo>
                          <a:lnTo>
                            <a:pt x="137" y="2"/>
                          </a:lnTo>
                          <a:lnTo>
                            <a:pt x="137" y="3"/>
                          </a:lnTo>
                          <a:lnTo>
                            <a:pt x="136" y="19"/>
                          </a:lnTo>
                          <a:lnTo>
                            <a:pt x="128" y="32"/>
                          </a:lnTo>
                          <a:lnTo>
                            <a:pt x="118" y="55"/>
                          </a:lnTo>
                          <a:lnTo>
                            <a:pt x="100" y="96"/>
                          </a:lnTo>
                          <a:lnTo>
                            <a:pt x="83" y="131"/>
                          </a:lnTo>
                          <a:lnTo>
                            <a:pt x="77" y="145"/>
                          </a:lnTo>
                          <a:lnTo>
                            <a:pt x="75" y="153"/>
                          </a:lnTo>
                          <a:lnTo>
                            <a:pt x="72" y="158"/>
                          </a:lnTo>
                          <a:lnTo>
                            <a:pt x="71" y="162"/>
                          </a:lnTo>
                          <a:lnTo>
                            <a:pt x="68" y="164"/>
                          </a:lnTo>
                          <a:lnTo>
                            <a:pt x="67" y="166"/>
                          </a:lnTo>
                          <a:lnTo>
                            <a:pt x="63" y="166"/>
                          </a:lnTo>
                          <a:lnTo>
                            <a:pt x="62" y="164"/>
                          </a:lnTo>
                          <a:lnTo>
                            <a:pt x="59" y="162"/>
                          </a:lnTo>
                          <a:lnTo>
                            <a:pt x="53" y="159"/>
                          </a:lnTo>
                          <a:lnTo>
                            <a:pt x="50" y="156"/>
                          </a:lnTo>
                          <a:lnTo>
                            <a:pt x="45" y="153"/>
                          </a:lnTo>
                          <a:lnTo>
                            <a:pt x="41" y="150"/>
                          </a:lnTo>
                          <a:lnTo>
                            <a:pt x="2" y="136"/>
                          </a:lnTo>
                          <a:lnTo>
                            <a:pt x="0" y="136"/>
                          </a:lnTo>
                          <a:lnTo>
                            <a:pt x="0" y="134"/>
                          </a:lnTo>
                          <a:lnTo>
                            <a:pt x="0" y="131"/>
                          </a:lnTo>
                          <a:lnTo>
                            <a:pt x="0" y="129"/>
                          </a:lnTo>
                          <a:lnTo>
                            <a:pt x="30" y="49"/>
                          </a:lnTo>
                        </a:path>
                      </a:pathLst>
                    </a:custGeom>
                    <a:solidFill>
                      <a:srgbClr val="005F5F"/>
                    </a:solidFill>
                    <a:ln w="12700" cap="rnd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en-GB" dirty="0"/>
                    </a:p>
                  </p:txBody>
                </p:sp>
              </p:grpSp>
              <p:grpSp>
                <p:nvGrpSpPr>
                  <p:cNvPr id="28790" name="Group 31"/>
                  <p:cNvGrpSpPr>
                    <a:grpSpLocks/>
                  </p:cNvGrpSpPr>
                  <p:nvPr/>
                </p:nvGrpSpPr>
                <p:grpSpPr bwMode="auto">
                  <a:xfrm>
                    <a:off x="4539" y="1344"/>
                    <a:ext cx="37" cy="91"/>
                    <a:chOff x="4539" y="1344"/>
                    <a:chExt cx="37" cy="91"/>
                  </a:xfrm>
                </p:grpSpPr>
                <p:sp>
                  <p:nvSpPr>
                    <p:cNvPr id="28791" name="Freeform 32"/>
                    <p:cNvSpPr>
                      <a:spLocks/>
                    </p:cNvSpPr>
                    <p:nvPr/>
                  </p:nvSpPr>
                  <p:spPr bwMode="auto">
                    <a:xfrm>
                      <a:off x="4540" y="1344"/>
                      <a:ext cx="36" cy="91"/>
                    </a:xfrm>
                    <a:custGeom>
                      <a:avLst/>
                      <a:gdLst>
                        <a:gd name="T0" fmla="*/ 0 w 36"/>
                        <a:gd name="T1" fmla="*/ 0 h 91"/>
                        <a:gd name="T2" fmla="*/ 2 w 36"/>
                        <a:gd name="T3" fmla="*/ 7 h 91"/>
                        <a:gd name="T4" fmla="*/ 3 w 36"/>
                        <a:gd name="T5" fmla="*/ 10 h 91"/>
                        <a:gd name="T6" fmla="*/ 5 w 36"/>
                        <a:gd name="T7" fmla="*/ 15 h 91"/>
                        <a:gd name="T8" fmla="*/ 11 w 36"/>
                        <a:gd name="T9" fmla="*/ 18 h 91"/>
                        <a:gd name="T10" fmla="*/ 15 w 36"/>
                        <a:gd name="T11" fmla="*/ 19 h 91"/>
                        <a:gd name="T12" fmla="*/ 21 w 36"/>
                        <a:gd name="T13" fmla="*/ 23 h 91"/>
                        <a:gd name="T14" fmla="*/ 24 w 36"/>
                        <a:gd name="T15" fmla="*/ 27 h 91"/>
                        <a:gd name="T16" fmla="*/ 27 w 36"/>
                        <a:gd name="T17" fmla="*/ 34 h 91"/>
                        <a:gd name="T18" fmla="*/ 29 w 36"/>
                        <a:gd name="T19" fmla="*/ 40 h 91"/>
                        <a:gd name="T20" fmla="*/ 27 w 36"/>
                        <a:gd name="T21" fmla="*/ 45 h 91"/>
                        <a:gd name="T22" fmla="*/ 24 w 36"/>
                        <a:gd name="T23" fmla="*/ 49 h 91"/>
                        <a:gd name="T24" fmla="*/ 21 w 36"/>
                        <a:gd name="T25" fmla="*/ 54 h 91"/>
                        <a:gd name="T26" fmla="*/ 17 w 36"/>
                        <a:gd name="T27" fmla="*/ 57 h 91"/>
                        <a:gd name="T28" fmla="*/ 15 w 36"/>
                        <a:gd name="T29" fmla="*/ 63 h 91"/>
                        <a:gd name="T30" fmla="*/ 15 w 36"/>
                        <a:gd name="T31" fmla="*/ 68 h 91"/>
                        <a:gd name="T32" fmla="*/ 17 w 36"/>
                        <a:gd name="T33" fmla="*/ 74 h 91"/>
                        <a:gd name="T34" fmla="*/ 19 w 36"/>
                        <a:gd name="T35" fmla="*/ 78 h 91"/>
                        <a:gd name="T36" fmla="*/ 24 w 36"/>
                        <a:gd name="T37" fmla="*/ 82 h 91"/>
                        <a:gd name="T38" fmla="*/ 29 w 36"/>
                        <a:gd name="T39" fmla="*/ 86 h 91"/>
                        <a:gd name="T40" fmla="*/ 35 w 36"/>
                        <a:gd name="T41" fmla="*/ 90 h 91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w 36"/>
                        <a:gd name="T64" fmla="*/ 0 h 91"/>
                        <a:gd name="T65" fmla="*/ 36 w 36"/>
                        <a:gd name="T66" fmla="*/ 91 h 91"/>
                      </a:gdLst>
                      <a:ahLst/>
                      <a:cxnLst>
                        <a:cxn ang="T42">
                          <a:pos x="T0" y="T1"/>
                        </a:cxn>
                        <a:cxn ang="T43">
                          <a:pos x="T2" y="T3"/>
                        </a:cxn>
                        <a:cxn ang="T44">
                          <a:pos x="T4" y="T5"/>
                        </a:cxn>
                        <a:cxn ang="T45">
                          <a:pos x="T6" y="T7"/>
                        </a:cxn>
                        <a:cxn ang="T46">
                          <a:pos x="T8" y="T9"/>
                        </a:cxn>
                        <a:cxn ang="T47">
                          <a:pos x="T10" y="T11"/>
                        </a:cxn>
                        <a:cxn ang="T48">
                          <a:pos x="T12" y="T13"/>
                        </a:cxn>
                        <a:cxn ang="T49">
                          <a:pos x="T14" y="T15"/>
                        </a:cxn>
                        <a:cxn ang="T50">
                          <a:pos x="T16" y="T17"/>
                        </a:cxn>
                        <a:cxn ang="T51">
                          <a:pos x="T18" y="T19"/>
                        </a:cxn>
                        <a:cxn ang="T52">
                          <a:pos x="T20" y="T21"/>
                        </a:cxn>
                        <a:cxn ang="T53">
                          <a:pos x="T22" y="T23"/>
                        </a:cxn>
                        <a:cxn ang="T54">
                          <a:pos x="T24" y="T25"/>
                        </a:cxn>
                        <a:cxn ang="T55">
                          <a:pos x="T26" y="T27"/>
                        </a:cxn>
                        <a:cxn ang="T56">
                          <a:pos x="T28" y="T29"/>
                        </a:cxn>
                        <a:cxn ang="T57">
                          <a:pos x="T30" y="T31"/>
                        </a:cxn>
                        <a:cxn ang="T58">
                          <a:pos x="T32" y="T33"/>
                        </a:cxn>
                        <a:cxn ang="T59">
                          <a:pos x="T34" y="T35"/>
                        </a:cxn>
                        <a:cxn ang="T60">
                          <a:pos x="T36" y="T37"/>
                        </a:cxn>
                        <a:cxn ang="T61">
                          <a:pos x="T38" y="T39"/>
                        </a:cxn>
                        <a:cxn ang="T62">
                          <a:pos x="T40" y="T41"/>
                        </a:cxn>
                      </a:cxnLst>
                      <a:rect l="T63" t="T64" r="T65" b="T66"/>
                      <a:pathLst>
                        <a:path w="36" h="91">
                          <a:moveTo>
                            <a:pt x="0" y="0"/>
                          </a:moveTo>
                          <a:lnTo>
                            <a:pt x="2" y="7"/>
                          </a:lnTo>
                          <a:lnTo>
                            <a:pt x="3" y="10"/>
                          </a:lnTo>
                          <a:lnTo>
                            <a:pt x="5" y="15"/>
                          </a:lnTo>
                          <a:lnTo>
                            <a:pt x="11" y="18"/>
                          </a:lnTo>
                          <a:lnTo>
                            <a:pt x="15" y="19"/>
                          </a:lnTo>
                          <a:lnTo>
                            <a:pt x="21" y="23"/>
                          </a:lnTo>
                          <a:lnTo>
                            <a:pt x="24" y="27"/>
                          </a:lnTo>
                          <a:lnTo>
                            <a:pt x="27" y="34"/>
                          </a:lnTo>
                          <a:lnTo>
                            <a:pt x="29" y="40"/>
                          </a:lnTo>
                          <a:lnTo>
                            <a:pt x="27" y="45"/>
                          </a:lnTo>
                          <a:lnTo>
                            <a:pt x="24" y="49"/>
                          </a:lnTo>
                          <a:lnTo>
                            <a:pt x="21" y="54"/>
                          </a:lnTo>
                          <a:lnTo>
                            <a:pt x="17" y="57"/>
                          </a:lnTo>
                          <a:lnTo>
                            <a:pt x="15" y="63"/>
                          </a:lnTo>
                          <a:lnTo>
                            <a:pt x="15" y="68"/>
                          </a:lnTo>
                          <a:lnTo>
                            <a:pt x="17" y="74"/>
                          </a:lnTo>
                          <a:lnTo>
                            <a:pt x="19" y="78"/>
                          </a:lnTo>
                          <a:lnTo>
                            <a:pt x="24" y="82"/>
                          </a:lnTo>
                          <a:lnTo>
                            <a:pt x="29" y="86"/>
                          </a:lnTo>
                          <a:lnTo>
                            <a:pt x="35" y="90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GB" dirty="0"/>
                    </a:p>
                  </p:txBody>
                </p:sp>
                <p:sp>
                  <p:nvSpPr>
                    <p:cNvPr id="28792" name="Oval 3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539" y="1344"/>
                      <a:ext cx="2" cy="1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>
                      <a:lvl1pPr>
                        <a:spcBef>
                          <a:spcPct val="20000"/>
                        </a:spcBef>
                        <a:buBlip>
                          <a:blip r:embed="rId4"/>
                        </a:buBlip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buChar char="•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>
                        <a:spcBef>
                          <a:spcPct val="15000"/>
                        </a:spcBef>
                        <a:spcAft>
                          <a:spcPct val="15000"/>
                        </a:spcAft>
                        <a:buClr>
                          <a:schemeClr val="accent1"/>
                        </a:buClr>
                        <a:buFontTx/>
                        <a:buNone/>
                      </a:pPr>
                      <a:endParaRPr lang="en-US" altLang="en-US" sz="1800" dirty="0">
                        <a:latin typeface="Arial" panose="020B0604020202020204" pitchFamily="34" charset="0"/>
                        <a:ea typeface="ＭＳ Ｐゴシック" panose="020B0600070205080204" pitchFamily="34" charset="-128"/>
                      </a:endParaRPr>
                    </a:p>
                  </p:txBody>
                </p:sp>
              </p:grpSp>
            </p:grpSp>
            <p:grpSp>
              <p:nvGrpSpPr>
                <p:cNvPr id="28782" name="Group 34"/>
                <p:cNvGrpSpPr>
                  <a:grpSpLocks/>
                </p:cNvGrpSpPr>
                <p:nvPr/>
              </p:nvGrpSpPr>
              <p:grpSpPr bwMode="auto">
                <a:xfrm>
                  <a:off x="3915" y="816"/>
                  <a:ext cx="266" cy="411"/>
                  <a:chOff x="4124" y="1097"/>
                  <a:chExt cx="266" cy="411"/>
                </a:xfrm>
              </p:grpSpPr>
              <p:sp>
                <p:nvSpPr>
                  <p:cNvPr id="28783" name="Freeform 35"/>
                  <p:cNvSpPr>
                    <a:spLocks/>
                  </p:cNvSpPr>
                  <p:nvPr/>
                </p:nvSpPr>
                <p:spPr bwMode="auto">
                  <a:xfrm>
                    <a:off x="4124" y="1281"/>
                    <a:ext cx="154" cy="227"/>
                  </a:xfrm>
                  <a:custGeom>
                    <a:avLst/>
                    <a:gdLst>
                      <a:gd name="T0" fmla="*/ 153 w 154"/>
                      <a:gd name="T1" fmla="*/ 106 h 227"/>
                      <a:gd name="T2" fmla="*/ 108 w 154"/>
                      <a:gd name="T3" fmla="*/ 84 h 227"/>
                      <a:gd name="T4" fmla="*/ 61 w 154"/>
                      <a:gd name="T5" fmla="*/ 5 h 227"/>
                      <a:gd name="T6" fmla="*/ 60 w 154"/>
                      <a:gd name="T7" fmla="*/ 4 h 227"/>
                      <a:gd name="T8" fmla="*/ 56 w 154"/>
                      <a:gd name="T9" fmla="*/ 2 h 227"/>
                      <a:gd name="T10" fmla="*/ 51 w 154"/>
                      <a:gd name="T11" fmla="*/ 0 h 227"/>
                      <a:gd name="T12" fmla="*/ 46 w 154"/>
                      <a:gd name="T13" fmla="*/ 0 h 227"/>
                      <a:gd name="T14" fmla="*/ 42 w 154"/>
                      <a:gd name="T15" fmla="*/ 0 h 227"/>
                      <a:gd name="T16" fmla="*/ 37 w 154"/>
                      <a:gd name="T17" fmla="*/ 2 h 227"/>
                      <a:gd name="T18" fmla="*/ 33 w 154"/>
                      <a:gd name="T19" fmla="*/ 5 h 227"/>
                      <a:gd name="T20" fmla="*/ 25 w 154"/>
                      <a:gd name="T21" fmla="*/ 8 h 227"/>
                      <a:gd name="T22" fmla="*/ 20 w 154"/>
                      <a:gd name="T23" fmla="*/ 11 h 227"/>
                      <a:gd name="T24" fmla="*/ 15 w 154"/>
                      <a:gd name="T25" fmla="*/ 15 h 227"/>
                      <a:gd name="T26" fmla="*/ 12 w 154"/>
                      <a:gd name="T27" fmla="*/ 18 h 227"/>
                      <a:gd name="T28" fmla="*/ 8 w 154"/>
                      <a:gd name="T29" fmla="*/ 21 h 227"/>
                      <a:gd name="T30" fmla="*/ 4 w 154"/>
                      <a:gd name="T31" fmla="*/ 27 h 227"/>
                      <a:gd name="T32" fmla="*/ 1 w 154"/>
                      <a:gd name="T33" fmla="*/ 30 h 227"/>
                      <a:gd name="T34" fmla="*/ 0 w 154"/>
                      <a:gd name="T35" fmla="*/ 37 h 227"/>
                      <a:gd name="T36" fmla="*/ 0 w 154"/>
                      <a:gd name="T37" fmla="*/ 43 h 227"/>
                      <a:gd name="T38" fmla="*/ 0 w 154"/>
                      <a:gd name="T39" fmla="*/ 52 h 227"/>
                      <a:gd name="T40" fmla="*/ 1 w 154"/>
                      <a:gd name="T41" fmla="*/ 63 h 227"/>
                      <a:gd name="T42" fmla="*/ 3 w 154"/>
                      <a:gd name="T43" fmla="*/ 74 h 227"/>
                      <a:gd name="T44" fmla="*/ 7 w 154"/>
                      <a:gd name="T45" fmla="*/ 87 h 227"/>
                      <a:gd name="T46" fmla="*/ 12 w 154"/>
                      <a:gd name="T47" fmla="*/ 97 h 227"/>
                      <a:gd name="T48" fmla="*/ 15 w 154"/>
                      <a:gd name="T49" fmla="*/ 104 h 227"/>
                      <a:gd name="T50" fmla="*/ 20 w 154"/>
                      <a:gd name="T51" fmla="*/ 112 h 227"/>
                      <a:gd name="T52" fmla="*/ 24 w 154"/>
                      <a:gd name="T53" fmla="*/ 117 h 227"/>
                      <a:gd name="T54" fmla="*/ 28 w 154"/>
                      <a:gd name="T55" fmla="*/ 123 h 227"/>
                      <a:gd name="T56" fmla="*/ 34 w 154"/>
                      <a:gd name="T57" fmla="*/ 130 h 227"/>
                      <a:gd name="T58" fmla="*/ 39 w 154"/>
                      <a:gd name="T59" fmla="*/ 133 h 227"/>
                      <a:gd name="T60" fmla="*/ 60 w 154"/>
                      <a:gd name="T61" fmla="*/ 130 h 227"/>
                      <a:gd name="T62" fmla="*/ 75 w 154"/>
                      <a:gd name="T63" fmla="*/ 125 h 227"/>
                      <a:gd name="T64" fmla="*/ 84 w 154"/>
                      <a:gd name="T65" fmla="*/ 128 h 227"/>
                      <a:gd name="T66" fmla="*/ 107 w 154"/>
                      <a:gd name="T67" fmla="*/ 130 h 227"/>
                      <a:gd name="T68" fmla="*/ 134 w 154"/>
                      <a:gd name="T69" fmla="*/ 125 h 227"/>
                      <a:gd name="T70" fmla="*/ 138 w 154"/>
                      <a:gd name="T71" fmla="*/ 134 h 227"/>
                      <a:gd name="T72" fmla="*/ 138 w 154"/>
                      <a:gd name="T73" fmla="*/ 193 h 227"/>
                      <a:gd name="T74" fmla="*/ 138 w 154"/>
                      <a:gd name="T75" fmla="*/ 199 h 227"/>
                      <a:gd name="T76" fmla="*/ 137 w 154"/>
                      <a:gd name="T77" fmla="*/ 202 h 227"/>
                      <a:gd name="T78" fmla="*/ 134 w 154"/>
                      <a:gd name="T79" fmla="*/ 205 h 227"/>
                      <a:gd name="T80" fmla="*/ 133 w 154"/>
                      <a:gd name="T81" fmla="*/ 208 h 227"/>
                      <a:gd name="T82" fmla="*/ 129 w 154"/>
                      <a:gd name="T83" fmla="*/ 212 h 227"/>
                      <a:gd name="T84" fmla="*/ 126 w 154"/>
                      <a:gd name="T85" fmla="*/ 213 h 227"/>
                      <a:gd name="T86" fmla="*/ 123 w 154"/>
                      <a:gd name="T87" fmla="*/ 213 h 227"/>
                      <a:gd name="T88" fmla="*/ 119 w 154"/>
                      <a:gd name="T89" fmla="*/ 215 h 227"/>
                      <a:gd name="T90" fmla="*/ 15 w 154"/>
                      <a:gd name="T91" fmla="*/ 215 h 227"/>
                      <a:gd name="T92" fmla="*/ 15 w 154"/>
                      <a:gd name="T93" fmla="*/ 226 h 227"/>
                      <a:gd name="T94" fmla="*/ 123 w 154"/>
                      <a:gd name="T95" fmla="*/ 224 h 227"/>
                      <a:gd name="T96" fmla="*/ 128 w 154"/>
                      <a:gd name="T97" fmla="*/ 224 h 227"/>
                      <a:gd name="T98" fmla="*/ 131 w 154"/>
                      <a:gd name="T99" fmla="*/ 224 h 227"/>
                      <a:gd name="T100" fmla="*/ 134 w 154"/>
                      <a:gd name="T101" fmla="*/ 223 h 227"/>
                      <a:gd name="T102" fmla="*/ 138 w 154"/>
                      <a:gd name="T103" fmla="*/ 221 h 227"/>
                      <a:gd name="T104" fmla="*/ 141 w 154"/>
                      <a:gd name="T105" fmla="*/ 219 h 227"/>
                      <a:gd name="T106" fmla="*/ 145 w 154"/>
                      <a:gd name="T107" fmla="*/ 215 h 227"/>
                      <a:gd name="T108" fmla="*/ 149 w 154"/>
                      <a:gd name="T109" fmla="*/ 212 h 227"/>
                      <a:gd name="T110" fmla="*/ 150 w 154"/>
                      <a:gd name="T111" fmla="*/ 207 h 227"/>
                      <a:gd name="T112" fmla="*/ 152 w 154"/>
                      <a:gd name="T113" fmla="*/ 202 h 227"/>
                      <a:gd name="T114" fmla="*/ 152 w 154"/>
                      <a:gd name="T115" fmla="*/ 197 h 227"/>
                      <a:gd name="T116" fmla="*/ 153 w 154"/>
                      <a:gd name="T117" fmla="*/ 191 h 227"/>
                      <a:gd name="T118" fmla="*/ 153 w 154"/>
                      <a:gd name="T119" fmla="*/ 106 h 227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w 154"/>
                      <a:gd name="T181" fmla="*/ 0 h 227"/>
                      <a:gd name="T182" fmla="*/ 154 w 154"/>
                      <a:gd name="T183" fmla="*/ 227 h 227"/>
                    </a:gdLst>
                    <a:ahLst/>
                    <a:cxnLst>
                      <a:cxn ang="T120">
                        <a:pos x="T0" y="T1"/>
                      </a:cxn>
                      <a:cxn ang="T121">
                        <a:pos x="T2" y="T3"/>
                      </a:cxn>
                      <a:cxn ang="T122">
                        <a:pos x="T4" y="T5"/>
                      </a:cxn>
                      <a:cxn ang="T123">
                        <a:pos x="T6" y="T7"/>
                      </a:cxn>
                      <a:cxn ang="T124">
                        <a:pos x="T8" y="T9"/>
                      </a:cxn>
                      <a:cxn ang="T125">
                        <a:pos x="T10" y="T11"/>
                      </a:cxn>
                      <a:cxn ang="T126">
                        <a:pos x="T12" y="T13"/>
                      </a:cxn>
                      <a:cxn ang="T127">
                        <a:pos x="T14" y="T15"/>
                      </a:cxn>
                      <a:cxn ang="T128">
                        <a:pos x="T16" y="T17"/>
                      </a:cxn>
                      <a:cxn ang="T129">
                        <a:pos x="T18" y="T19"/>
                      </a:cxn>
                      <a:cxn ang="T130">
                        <a:pos x="T20" y="T21"/>
                      </a:cxn>
                      <a:cxn ang="T131">
                        <a:pos x="T22" y="T23"/>
                      </a:cxn>
                      <a:cxn ang="T132">
                        <a:pos x="T24" y="T25"/>
                      </a:cxn>
                      <a:cxn ang="T133">
                        <a:pos x="T26" y="T27"/>
                      </a:cxn>
                      <a:cxn ang="T134">
                        <a:pos x="T28" y="T29"/>
                      </a:cxn>
                      <a:cxn ang="T135">
                        <a:pos x="T30" y="T31"/>
                      </a:cxn>
                      <a:cxn ang="T136">
                        <a:pos x="T32" y="T33"/>
                      </a:cxn>
                      <a:cxn ang="T137">
                        <a:pos x="T34" y="T35"/>
                      </a:cxn>
                      <a:cxn ang="T138">
                        <a:pos x="T36" y="T37"/>
                      </a:cxn>
                      <a:cxn ang="T139">
                        <a:pos x="T38" y="T39"/>
                      </a:cxn>
                      <a:cxn ang="T140">
                        <a:pos x="T40" y="T41"/>
                      </a:cxn>
                      <a:cxn ang="T141">
                        <a:pos x="T42" y="T43"/>
                      </a:cxn>
                      <a:cxn ang="T142">
                        <a:pos x="T44" y="T45"/>
                      </a:cxn>
                      <a:cxn ang="T143">
                        <a:pos x="T46" y="T47"/>
                      </a:cxn>
                      <a:cxn ang="T144">
                        <a:pos x="T48" y="T49"/>
                      </a:cxn>
                      <a:cxn ang="T145">
                        <a:pos x="T50" y="T51"/>
                      </a:cxn>
                      <a:cxn ang="T146">
                        <a:pos x="T52" y="T53"/>
                      </a:cxn>
                      <a:cxn ang="T147">
                        <a:pos x="T54" y="T55"/>
                      </a:cxn>
                      <a:cxn ang="T148">
                        <a:pos x="T56" y="T57"/>
                      </a:cxn>
                      <a:cxn ang="T149">
                        <a:pos x="T58" y="T59"/>
                      </a:cxn>
                      <a:cxn ang="T150">
                        <a:pos x="T60" y="T61"/>
                      </a:cxn>
                      <a:cxn ang="T151">
                        <a:pos x="T62" y="T63"/>
                      </a:cxn>
                      <a:cxn ang="T152">
                        <a:pos x="T64" y="T65"/>
                      </a:cxn>
                      <a:cxn ang="T153">
                        <a:pos x="T66" y="T67"/>
                      </a:cxn>
                      <a:cxn ang="T154">
                        <a:pos x="T68" y="T69"/>
                      </a:cxn>
                      <a:cxn ang="T155">
                        <a:pos x="T70" y="T71"/>
                      </a:cxn>
                      <a:cxn ang="T156">
                        <a:pos x="T72" y="T73"/>
                      </a:cxn>
                      <a:cxn ang="T157">
                        <a:pos x="T74" y="T75"/>
                      </a:cxn>
                      <a:cxn ang="T158">
                        <a:pos x="T76" y="T77"/>
                      </a:cxn>
                      <a:cxn ang="T159">
                        <a:pos x="T78" y="T79"/>
                      </a:cxn>
                      <a:cxn ang="T160">
                        <a:pos x="T80" y="T81"/>
                      </a:cxn>
                      <a:cxn ang="T161">
                        <a:pos x="T82" y="T83"/>
                      </a:cxn>
                      <a:cxn ang="T162">
                        <a:pos x="T84" y="T85"/>
                      </a:cxn>
                      <a:cxn ang="T163">
                        <a:pos x="T86" y="T87"/>
                      </a:cxn>
                      <a:cxn ang="T164">
                        <a:pos x="T88" y="T89"/>
                      </a:cxn>
                      <a:cxn ang="T165">
                        <a:pos x="T90" y="T91"/>
                      </a:cxn>
                      <a:cxn ang="T166">
                        <a:pos x="T92" y="T93"/>
                      </a:cxn>
                      <a:cxn ang="T167">
                        <a:pos x="T94" y="T95"/>
                      </a:cxn>
                      <a:cxn ang="T168">
                        <a:pos x="T96" y="T97"/>
                      </a:cxn>
                      <a:cxn ang="T169">
                        <a:pos x="T98" y="T99"/>
                      </a:cxn>
                      <a:cxn ang="T170">
                        <a:pos x="T100" y="T101"/>
                      </a:cxn>
                      <a:cxn ang="T171">
                        <a:pos x="T102" y="T103"/>
                      </a:cxn>
                      <a:cxn ang="T172">
                        <a:pos x="T104" y="T105"/>
                      </a:cxn>
                      <a:cxn ang="T173">
                        <a:pos x="T106" y="T107"/>
                      </a:cxn>
                      <a:cxn ang="T174">
                        <a:pos x="T108" y="T109"/>
                      </a:cxn>
                      <a:cxn ang="T175">
                        <a:pos x="T110" y="T111"/>
                      </a:cxn>
                      <a:cxn ang="T176">
                        <a:pos x="T112" y="T113"/>
                      </a:cxn>
                      <a:cxn ang="T177">
                        <a:pos x="T114" y="T115"/>
                      </a:cxn>
                      <a:cxn ang="T178">
                        <a:pos x="T116" y="T117"/>
                      </a:cxn>
                      <a:cxn ang="T179">
                        <a:pos x="T118" y="T119"/>
                      </a:cxn>
                    </a:cxnLst>
                    <a:rect l="T180" t="T181" r="T182" b="T183"/>
                    <a:pathLst>
                      <a:path w="154" h="227">
                        <a:moveTo>
                          <a:pt x="153" y="106"/>
                        </a:moveTo>
                        <a:lnTo>
                          <a:pt x="108" y="84"/>
                        </a:lnTo>
                        <a:lnTo>
                          <a:pt x="61" y="5"/>
                        </a:lnTo>
                        <a:lnTo>
                          <a:pt x="60" y="4"/>
                        </a:lnTo>
                        <a:lnTo>
                          <a:pt x="56" y="2"/>
                        </a:lnTo>
                        <a:lnTo>
                          <a:pt x="51" y="0"/>
                        </a:lnTo>
                        <a:lnTo>
                          <a:pt x="46" y="0"/>
                        </a:lnTo>
                        <a:lnTo>
                          <a:pt x="42" y="0"/>
                        </a:lnTo>
                        <a:lnTo>
                          <a:pt x="37" y="2"/>
                        </a:lnTo>
                        <a:lnTo>
                          <a:pt x="33" y="5"/>
                        </a:lnTo>
                        <a:lnTo>
                          <a:pt x="25" y="8"/>
                        </a:lnTo>
                        <a:lnTo>
                          <a:pt x="20" y="11"/>
                        </a:lnTo>
                        <a:lnTo>
                          <a:pt x="15" y="15"/>
                        </a:lnTo>
                        <a:lnTo>
                          <a:pt x="12" y="18"/>
                        </a:lnTo>
                        <a:lnTo>
                          <a:pt x="8" y="21"/>
                        </a:lnTo>
                        <a:lnTo>
                          <a:pt x="4" y="27"/>
                        </a:lnTo>
                        <a:lnTo>
                          <a:pt x="1" y="30"/>
                        </a:lnTo>
                        <a:lnTo>
                          <a:pt x="0" y="37"/>
                        </a:lnTo>
                        <a:lnTo>
                          <a:pt x="0" y="43"/>
                        </a:lnTo>
                        <a:lnTo>
                          <a:pt x="0" y="52"/>
                        </a:lnTo>
                        <a:lnTo>
                          <a:pt x="1" y="63"/>
                        </a:lnTo>
                        <a:lnTo>
                          <a:pt x="3" y="74"/>
                        </a:lnTo>
                        <a:lnTo>
                          <a:pt x="7" y="87"/>
                        </a:lnTo>
                        <a:lnTo>
                          <a:pt x="12" y="97"/>
                        </a:lnTo>
                        <a:lnTo>
                          <a:pt x="15" y="104"/>
                        </a:lnTo>
                        <a:lnTo>
                          <a:pt x="20" y="112"/>
                        </a:lnTo>
                        <a:lnTo>
                          <a:pt x="24" y="117"/>
                        </a:lnTo>
                        <a:lnTo>
                          <a:pt x="28" y="123"/>
                        </a:lnTo>
                        <a:lnTo>
                          <a:pt x="34" y="130"/>
                        </a:lnTo>
                        <a:lnTo>
                          <a:pt x="39" y="133"/>
                        </a:lnTo>
                        <a:lnTo>
                          <a:pt x="60" y="130"/>
                        </a:lnTo>
                        <a:lnTo>
                          <a:pt x="75" y="125"/>
                        </a:lnTo>
                        <a:lnTo>
                          <a:pt x="84" y="128"/>
                        </a:lnTo>
                        <a:lnTo>
                          <a:pt x="107" y="130"/>
                        </a:lnTo>
                        <a:lnTo>
                          <a:pt x="134" y="125"/>
                        </a:lnTo>
                        <a:lnTo>
                          <a:pt x="138" y="134"/>
                        </a:lnTo>
                        <a:lnTo>
                          <a:pt x="138" y="193"/>
                        </a:lnTo>
                        <a:lnTo>
                          <a:pt x="138" y="199"/>
                        </a:lnTo>
                        <a:lnTo>
                          <a:pt x="137" y="202"/>
                        </a:lnTo>
                        <a:lnTo>
                          <a:pt x="134" y="205"/>
                        </a:lnTo>
                        <a:lnTo>
                          <a:pt x="133" y="208"/>
                        </a:lnTo>
                        <a:lnTo>
                          <a:pt x="129" y="212"/>
                        </a:lnTo>
                        <a:lnTo>
                          <a:pt x="126" y="213"/>
                        </a:lnTo>
                        <a:lnTo>
                          <a:pt x="123" y="213"/>
                        </a:lnTo>
                        <a:lnTo>
                          <a:pt x="119" y="215"/>
                        </a:lnTo>
                        <a:lnTo>
                          <a:pt x="15" y="215"/>
                        </a:lnTo>
                        <a:lnTo>
                          <a:pt x="15" y="226"/>
                        </a:lnTo>
                        <a:lnTo>
                          <a:pt x="123" y="224"/>
                        </a:lnTo>
                        <a:lnTo>
                          <a:pt x="128" y="224"/>
                        </a:lnTo>
                        <a:lnTo>
                          <a:pt x="131" y="224"/>
                        </a:lnTo>
                        <a:lnTo>
                          <a:pt x="134" y="223"/>
                        </a:lnTo>
                        <a:lnTo>
                          <a:pt x="138" y="221"/>
                        </a:lnTo>
                        <a:lnTo>
                          <a:pt x="141" y="219"/>
                        </a:lnTo>
                        <a:lnTo>
                          <a:pt x="145" y="215"/>
                        </a:lnTo>
                        <a:lnTo>
                          <a:pt x="149" y="212"/>
                        </a:lnTo>
                        <a:lnTo>
                          <a:pt x="150" y="207"/>
                        </a:lnTo>
                        <a:lnTo>
                          <a:pt x="152" y="202"/>
                        </a:lnTo>
                        <a:lnTo>
                          <a:pt x="152" y="197"/>
                        </a:lnTo>
                        <a:lnTo>
                          <a:pt x="153" y="191"/>
                        </a:lnTo>
                        <a:lnTo>
                          <a:pt x="153" y="106"/>
                        </a:lnTo>
                      </a:path>
                    </a:pathLst>
                  </a:custGeom>
                  <a:solidFill>
                    <a:schemeClr val="hlink"/>
                  </a:solidFill>
                  <a:ln w="12700" cap="rnd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en-GB" dirty="0"/>
                  </a:p>
                </p:txBody>
              </p:sp>
              <p:grpSp>
                <p:nvGrpSpPr>
                  <p:cNvPr id="28784" name="Group 36"/>
                  <p:cNvGrpSpPr>
                    <a:grpSpLocks/>
                  </p:cNvGrpSpPr>
                  <p:nvPr/>
                </p:nvGrpSpPr>
                <p:grpSpPr bwMode="auto">
                  <a:xfrm>
                    <a:off x="4154" y="1097"/>
                    <a:ext cx="236" cy="408"/>
                    <a:chOff x="4154" y="1097"/>
                    <a:chExt cx="236" cy="408"/>
                  </a:xfrm>
                </p:grpSpPr>
                <p:sp>
                  <p:nvSpPr>
                    <p:cNvPr id="28785" name="Freeform 37"/>
                    <p:cNvSpPr>
                      <a:spLocks/>
                    </p:cNvSpPr>
                    <p:nvPr/>
                  </p:nvSpPr>
                  <p:spPr bwMode="auto">
                    <a:xfrm>
                      <a:off x="4154" y="1097"/>
                      <a:ext cx="236" cy="408"/>
                    </a:xfrm>
                    <a:custGeom>
                      <a:avLst/>
                      <a:gdLst>
                        <a:gd name="T0" fmla="*/ 95 w 236"/>
                        <a:gd name="T1" fmla="*/ 27 h 408"/>
                        <a:gd name="T2" fmla="*/ 98 w 236"/>
                        <a:gd name="T3" fmla="*/ 27 h 408"/>
                        <a:gd name="T4" fmla="*/ 110 w 236"/>
                        <a:gd name="T5" fmla="*/ 30 h 408"/>
                        <a:gd name="T6" fmla="*/ 108 w 236"/>
                        <a:gd name="T7" fmla="*/ 2 h 408"/>
                        <a:gd name="T8" fmla="*/ 125 w 236"/>
                        <a:gd name="T9" fmla="*/ 22 h 408"/>
                        <a:gd name="T10" fmla="*/ 131 w 236"/>
                        <a:gd name="T11" fmla="*/ 5 h 408"/>
                        <a:gd name="T12" fmla="*/ 146 w 236"/>
                        <a:gd name="T13" fmla="*/ 0 h 408"/>
                        <a:gd name="T14" fmla="*/ 144 w 236"/>
                        <a:gd name="T15" fmla="*/ 14 h 408"/>
                        <a:gd name="T16" fmla="*/ 152 w 236"/>
                        <a:gd name="T17" fmla="*/ 10 h 408"/>
                        <a:gd name="T18" fmla="*/ 152 w 236"/>
                        <a:gd name="T19" fmla="*/ 17 h 408"/>
                        <a:gd name="T20" fmla="*/ 158 w 236"/>
                        <a:gd name="T21" fmla="*/ 32 h 408"/>
                        <a:gd name="T22" fmla="*/ 178 w 236"/>
                        <a:gd name="T23" fmla="*/ 11 h 408"/>
                        <a:gd name="T24" fmla="*/ 164 w 236"/>
                        <a:gd name="T25" fmla="*/ 32 h 408"/>
                        <a:gd name="T26" fmla="*/ 188 w 236"/>
                        <a:gd name="T27" fmla="*/ 17 h 408"/>
                        <a:gd name="T28" fmla="*/ 178 w 236"/>
                        <a:gd name="T29" fmla="*/ 33 h 408"/>
                        <a:gd name="T30" fmla="*/ 179 w 236"/>
                        <a:gd name="T31" fmla="*/ 41 h 408"/>
                        <a:gd name="T32" fmla="*/ 178 w 236"/>
                        <a:gd name="T33" fmla="*/ 60 h 408"/>
                        <a:gd name="T34" fmla="*/ 197 w 236"/>
                        <a:gd name="T35" fmla="*/ 84 h 408"/>
                        <a:gd name="T36" fmla="*/ 212 w 236"/>
                        <a:gd name="T37" fmla="*/ 110 h 408"/>
                        <a:gd name="T38" fmla="*/ 209 w 236"/>
                        <a:gd name="T39" fmla="*/ 117 h 408"/>
                        <a:gd name="T40" fmla="*/ 172 w 236"/>
                        <a:gd name="T41" fmla="*/ 139 h 408"/>
                        <a:gd name="T42" fmla="*/ 160 w 236"/>
                        <a:gd name="T43" fmla="*/ 164 h 408"/>
                        <a:gd name="T44" fmla="*/ 122 w 236"/>
                        <a:gd name="T45" fmla="*/ 159 h 408"/>
                        <a:gd name="T46" fmla="*/ 111 w 236"/>
                        <a:gd name="T47" fmla="*/ 207 h 408"/>
                        <a:gd name="T48" fmla="*/ 142 w 236"/>
                        <a:gd name="T49" fmla="*/ 232 h 408"/>
                        <a:gd name="T50" fmla="*/ 178 w 236"/>
                        <a:gd name="T51" fmla="*/ 238 h 408"/>
                        <a:gd name="T52" fmla="*/ 200 w 236"/>
                        <a:gd name="T53" fmla="*/ 238 h 408"/>
                        <a:gd name="T54" fmla="*/ 216 w 236"/>
                        <a:gd name="T55" fmla="*/ 233 h 408"/>
                        <a:gd name="T56" fmla="*/ 221 w 236"/>
                        <a:gd name="T57" fmla="*/ 244 h 408"/>
                        <a:gd name="T58" fmla="*/ 235 w 236"/>
                        <a:gd name="T59" fmla="*/ 252 h 408"/>
                        <a:gd name="T60" fmla="*/ 229 w 236"/>
                        <a:gd name="T61" fmla="*/ 260 h 408"/>
                        <a:gd name="T62" fmla="*/ 232 w 236"/>
                        <a:gd name="T63" fmla="*/ 270 h 408"/>
                        <a:gd name="T64" fmla="*/ 224 w 236"/>
                        <a:gd name="T65" fmla="*/ 281 h 408"/>
                        <a:gd name="T66" fmla="*/ 221 w 236"/>
                        <a:gd name="T67" fmla="*/ 287 h 408"/>
                        <a:gd name="T68" fmla="*/ 194 w 236"/>
                        <a:gd name="T69" fmla="*/ 277 h 408"/>
                        <a:gd name="T70" fmla="*/ 142 w 236"/>
                        <a:gd name="T71" fmla="*/ 265 h 408"/>
                        <a:gd name="T72" fmla="*/ 110 w 236"/>
                        <a:gd name="T73" fmla="*/ 260 h 408"/>
                        <a:gd name="T74" fmla="*/ 101 w 236"/>
                        <a:gd name="T75" fmla="*/ 251 h 408"/>
                        <a:gd name="T76" fmla="*/ 104 w 236"/>
                        <a:gd name="T77" fmla="*/ 257 h 408"/>
                        <a:gd name="T78" fmla="*/ 127 w 236"/>
                        <a:gd name="T79" fmla="*/ 263 h 408"/>
                        <a:gd name="T80" fmla="*/ 146 w 236"/>
                        <a:gd name="T81" fmla="*/ 276 h 408"/>
                        <a:gd name="T82" fmla="*/ 140 w 236"/>
                        <a:gd name="T83" fmla="*/ 288 h 408"/>
                        <a:gd name="T84" fmla="*/ 108 w 236"/>
                        <a:gd name="T85" fmla="*/ 315 h 408"/>
                        <a:gd name="T86" fmla="*/ 71 w 236"/>
                        <a:gd name="T87" fmla="*/ 337 h 408"/>
                        <a:gd name="T88" fmla="*/ 63 w 236"/>
                        <a:gd name="T89" fmla="*/ 372 h 408"/>
                        <a:gd name="T90" fmla="*/ 84 w 236"/>
                        <a:gd name="T91" fmla="*/ 400 h 408"/>
                        <a:gd name="T92" fmla="*/ 51 w 236"/>
                        <a:gd name="T93" fmla="*/ 405 h 408"/>
                        <a:gd name="T94" fmla="*/ 29 w 236"/>
                        <a:gd name="T95" fmla="*/ 403 h 408"/>
                        <a:gd name="T96" fmla="*/ 29 w 236"/>
                        <a:gd name="T97" fmla="*/ 351 h 408"/>
                        <a:gd name="T98" fmla="*/ 15 w 236"/>
                        <a:gd name="T99" fmla="*/ 337 h 408"/>
                        <a:gd name="T100" fmla="*/ 24 w 236"/>
                        <a:gd name="T101" fmla="*/ 326 h 408"/>
                        <a:gd name="T102" fmla="*/ 63 w 236"/>
                        <a:gd name="T103" fmla="*/ 309 h 408"/>
                        <a:gd name="T104" fmla="*/ 77 w 236"/>
                        <a:gd name="T105" fmla="*/ 287 h 408"/>
                        <a:gd name="T106" fmla="*/ 15 w 236"/>
                        <a:gd name="T107" fmla="*/ 282 h 408"/>
                        <a:gd name="T108" fmla="*/ 3 w 236"/>
                        <a:gd name="T109" fmla="*/ 276 h 408"/>
                        <a:gd name="T110" fmla="*/ 0 w 236"/>
                        <a:gd name="T111" fmla="*/ 255 h 408"/>
                        <a:gd name="T112" fmla="*/ 3 w 236"/>
                        <a:gd name="T113" fmla="*/ 235 h 408"/>
                        <a:gd name="T114" fmla="*/ 30 w 236"/>
                        <a:gd name="T115" fmla="*/ 169 h 408"/>
                        <a:gd name="T116" fmla="*/ 63 w 236"/>
                        <a:gd name="T117" fmla="*/ 126 h 408"/>
                        <a:gd name="T118" fmla="*/ 80 w 236"/>
                        <a:gd name="T119" fmla="*/ 87 h 408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60000 65536"/>
                        <a:gd name="T166" fmla="*/ 0 60000 65536"/>
                        <a:gd name="T167" fmla="*/ 0 60000 65536"/>
                        <a:gd name="T168" fmla="*/ 0 60000 65536"/>
                        <a:gd name="T169" fmla="*/ 0 60000 65536"/>
                        <a:gd name="T170" fmla="*/ 0 60000 65536"/>
                        <a:gd name="T171" fmla="*/ 0 60000 65536"/>
                        <a:gd name="T172" fmla="*/ 0 60000 65536"/>
                        <a:gd name="T173" fmla="*/ 0 60000 65536"/>
                        <a:gd name="T174" fmla="*/ 0 60000 65536"/>
                        <a:gd name="T175" fmla="*/ 0 60000 65536"/>
                        <a:gd name="T176" fmla="*/ 0 60000 65536"/>
                        <a:gd name="T177" fmla="*/ 0 60000 65536"/>
                        <a:gd name="T178" fmla="*/ 0 60000 65536"/>
                        <a:gd name="T179" fmla="*/ 0 60000 65536"/>
                        <a:gd name="T180" fmla="*/ 0 w 236"/>
                        <a:gd name="T181" fmla="*/ 0 h 408"/>
                        <a:gd name="T182" fmla="*/ 236 w 236"/>
                        <a:gd name="T183" fmla="*/ 408 h 408"/>
                      </a:gdLst>
                      <a:ahLst/>
                      <a:cxnLst>
                        <a:cxn ang="T120">
                          <a:pos x="T0" y="T1"/>
                        </a:cxn>
                        <a:cxn ang="T121">
                          <a:pos x="T2" y="T3"/>
                        </a:cxn>
                        <a:cxn ang="T122">
                          <a:pos x="T4" y="T5"/>
                        </a:cxn>
                        <a:cxn ang="T123">
                          <a:pos x="T6" y="T7"/>
                        </a:cxn>
                        <a:cxn ang="T124">
                          <a:pos x="T8" y="T9"/>
                        </a:cxn>
                        <a:cxn ang="T125">
                          <a:pos x="T10" y="T11"/>
                        </a:cxn>
                        <a:cxn ang="T126">
                          <a:pos x="T12" y="T13"/>
                        </a:cxn>
                        <a:cxn ang="T127">
                          <a:pos x="T14" y="T15"/>
                        </a:cxn>
                        <a:cxn ang="T128">
                          <a:pos x="T16" y="T17"/>
                        </a:cxn>
                        <a:cxn ang="T129">
                          <a:pos x="T18" y="T19"/>
                        </a:cxn>
                        <a:cxn ang="T130">
                          <a:pos x="T20" y="T21"/>
                        </a:cxn>
                        <a:cxn ang="T131">
                          <a:pos x="T22" y="T23"/>
                        </a:cxn>
                        <a:cxn ang="T132">
                          <a:pos x="T24" y="T25"/>
                        </a:cxn>
                        <a:cxn ang="T133">
                          <a:pos x="T26" y="T27"/>
                        </a:cxn>
                        <a:cxn ang="T134">
                          <a:pos x="T28" y="T29"/>
                        </a:cxn>
                        <a:cxn ang="T135">
                          <a:pos x="T30" y="T31"/>
                        </a:cxn>
                        <a:cxn ang="T136">
                          <a:pos x="T32" y="T33"/>
                        </a:cxn>
                        <a:cxn ang="T137">
                          <a:pos x="T34" y="T35"/>
                        </a:cxn>
                        <a:cxn ang="T138">
                          <a:pos x="T36" y="T37"/>
                        </a:cxn>
                        <a:cxn ang="T139">
                          <a:pos x="T38" y="T39"/>
                        </a:cxn>
                        <a:cxn ang="T140">
                          <a:pos x="T40" y="T41"/>
                        </a:cxn>
                        <a:cxn ang="T141">
                          <a:pos x="T42" y="T43"/>
                        </a:cxn>
                        <a:cxn ang="T142">
                          <a:pos x="T44" y="T45"/>
                        </a:cxn>
                        <a:cxn ang="T143">
                          <a:pos x="T46" y="T47"/>
                        </a:cxn>
                        <a:cxn ang="T144">
                          <a:pos x="T48" y="T49"/>
                        </a:cxn>
                        <a:cxn ang="T145">
                          <a:pos x="T50" y="T51"/>
                        </a:cxn>
                        <a:cxn ang="T146">
                          <a:pos x="T52" y="T53"/>
                        </a:cxn>
                        <a:cxn ang="T147">
                          <a:pos x="T54" y="T55"/>
                        </a:cxn>
                        <a:cxn ang="T148">
                          <a:pos x="T56" y="T57"/>
                        </a:cxn>
                        <a:cxn ang="T149">
                          <a:pos x="T58" y="T59"/>
                        </a:cxn>
                        <a:cxn ang="T150">
                          <a:pos x="T60" y="T61"/>
                        </a:cxn>
                        <a:cxn ang="T151">
                          <a:pos x="T62" y="T63"/>
                        </a:cxn>
                        <a:cxn ang="T152">
                          <a:pos x="T64" y="T65"/>
                        </a:cxn>
                        <a:cxn ang="T153">
                          <a:pos x="T66" y="T67"/>
                        </a:cxn>
                        <a:cxn ang="T154">
                          <a:pos x="T68" y="T69"/>
                        </a:cxn>
                        <a:cxn ang="T155">
                          <a:pos x="T70" y="T71"/>
                        </a:cxn>
                        <a:cxn ang="T156">
                          <a:pos x="T72" y="T73"/>
                        </a:cxn>
                        <a:cxn ang="T157">
                          <a:pos x="T74" y="T75"/>
                        </a:cxn>
                        <a:cxn ang="T158">
                          <a:pos x="T76" y="T77"/>
                        </a:cxn>
                        <a:cxn ang="T159">
                          <a:pos x="T78" y="T79"/>
                        </a:cxn>
                        <a:cxn ang="T160">
                          <a:pos x="T80" y="T81"/>
                        </a:cxn>
                        <a:cxn ang="T161">
                          <a:pos x="T82" y="T83"/>
                        </a:cxn>
                        <a:cxn ang="T162">
                          <a:pos x="T84" y="T85"/>
                        </a:cxn>
                        <a:cxn ang="T163">
                          <a:pos x="T86" y="T87"/>
                        </a:cxn>
                        <a:cxn ang="T164">
                          <a:pos x="T88" y="T89"/>
                        </a:cxn>
                        <a:cxn ang="T165">
                          <a:pos x="T90" y="T91"/>
                        </a:cxn>
                        <a:cxn ang="T166">
                          <a:pos x="T92" y="T93"/>
                        </a:cxn>
                        <a:cxn ang="T167">
                          <a:pos x="T94" y="T95"/>
                        </a:cxn>
                        <a:cxn ang="T168">
                          <a:pos x="T96" y="T97"/>
                        </a:cxn>
                        <a:cxn ang="T169">
                          <a:pos x="T98" y="T99"/>
                        </a:cxn>
                        <a:cxn ang="T170">
                          <a:pos x="T100" y="T101"/>
                        </a:cxn>
                        <a:cxn ang="T171">
                          <a:pos x="T102" y="T103"/>
                        </a:cxn>
                        <a:cxn ang="T172">
                          <a:pos x="T104" y="T105"/>
                        </a:cxn>
                        <a:cxn ang="T173">
                          <a:pos x="T106" y="T107"/>
                        </a:cxn>
                        <a:cxn ang="T174">
                          <a:pos x="T108" y="T109"/>
                        </a:cxn>
                        <a:cxn ang="T175">
                          <a:pos x="T110" y="T111"/>
                        </a:cxn>
                        <a:cxn ang="T176">
                          <a:pos x="T112" y="T113"/>
                        </a:cxn>
                        <a:cxn ang="T177">
                          <a:pos x="T114" y="T115"/>
                        </a:cxn>
                        <a:cxn ang="T178">
                          <a:pos x="T116" y="T117"/>
                        </a:cxn>
                        <a:cxn ang="T179">
                          <a:pos x="T118" y="T119"/>
                        </a:cxn>
                      </a:cxnLst>
                      <a:rect l="T180" t="T181" r="T182" b="T183"/>
                      <a:pathLst>
                        <a:path w="236" h="408">
                          <a:moveTo>
                            <a:pt x="80" y="87"/>
                          </a:moveTo>
                          <a:lnTo>
                            <a:pt x="86" y="68"/>
                          </a:lnTo>
                          <a:lnTo>
                            <a:pt x="90" y="46"/>
                          </a:lnTo>
                          <a:lnTo>
                            <a:pt x="95" y="27"/>
                          </a:lnTo>
                          <a:lnTo>
                            <a:pt x="89" y="17"/>
                          </a:lnTo>
                          <a:lnTo>
                            <a:pt x="84" y="11"/>
                          </a:lnTo>
                          <a:lnTo>
                            <a:pt x="90" y="17"/>
                          </a:lnTo>
                          <a:lnTo>
                            <a:pt x="98" y="27"/>
                          </a:lnTo>
                          <a:lnTo>
                            <a:pt x="92" y="6"/>
                          </a:lnTo>
                          <a:lnTo>
                            <a:pt x="98" y="16"/>
                          </a:lnTo>
                          <a:lnTo>
                            <a:pt x="107" y="29"/>
                          </a:lnTo>
                          <a:lnTo>
                            <a:pt x="110" y="30"/>
                          </a:lnTo>
                          <a:lnTo>
                            <a:pt x="108" y="19"/>
                          </a:lnTo>
                          <a:lnTo>
                            <a:pt x="110" y="21"/>
                          </a:lnTo>
                          <a:lnTo>
                            <a:pt x="111" y="11"/>
                          </a:lnTo>
                          <a:lnTo>
                            <a:pt x="108" y="2"/>
                          </a:lnTo>
                          <a:lnTo>
                            <a:pt x="122" y="27"/>
                          </a:lnTo>
                          <a:lnTo>
                            <a:pt x="123" y="24"/>
                          </a:lnTo>
                          <a:lnTo>
                            <a:pt x="125" y="27"/>
                          </a:lnTo>
                          <a:lnTo>
                            <a:pt x="125" y="22"/>
                          </a:lnTo>
                          <a:lnTo>
                            <a:pt x="122" y="16"/>
                          </a:lnTo>
                          <a:lnTo>
                            <a:pt x="123" y="3"/>
                          </a:lnTo>
                          <a:lnTo>
                            <a:pt x="128" y="27"/>
                          </a:lnTo>
                          <a:lnTo>
                            <a:pt x="131" y="5"/>
                          </a:lnTo>
                          <a:lnTo>
                            <a:pt x="131" y="22"/>
                          </a:lnTo>
                          <a:lnTo>
                            <a:pt x="134" y="27"/>
                          </a:lnTo>
                          <a:lnTo>
                            <a:pt x="137" y="8"/>
                          </a:lnTo>
                          <a:lnTo>
                            <a:pt x="146" y="0"/>
                          </a:lnTo>
                          <a:lnTo>
                            <a:pt x="140" y="8"/>
                          </a:lnTo>
                          <a:lnTo>
                            <a:pt x="137" y="22"/>
                          </a:lnTo>
                          <a:lnTo>
                            <a:pt x="137" y="25"/>
                          </a:lnTo>
                          <a:lnTo>
                            <a:pt x="144" y="14"/>
                          </a:lnTo>
                          <a:lnTo>
                            <a:pt x="140" y="24"/>
                          </a:lnTo>
                          <a:lnTo>
                            <a:pt x="140" y="29"/>
                          </a:lnTo>
                          <a:lnTo>
                            <a:pt x="152" y="5"/>
                          </a:lnTo>
                          <a:lnTo>
                            <a:pt x="152" y="10"/>
                          </a:lnTo>
                          <a:lnTo>
                            <a:pt x="147" y="22"/>
                          </a:lnTo>
                          <a:lnTo>
                            <a:pt x="147" y="30"/>
                          </a:lnTo>
                          <a:lnTo>
                            <a:pt x="149" y="32"/>
                          </a:lnTo>
                          <a:lnTo>
                            <a:pt x="152" y="17"/>
                          </a:lnTo>
                          <a:lnTo>
                            <a:pt x="158" y="6"/>
                          </a:lnTo>
                          <a:lnTo>
                            <a:pt x="152" y="17"/>
                          </a:lnTo>
                          <a:lnTo>
                            <a:pt x="154" y="33"/>
                          </a:lnTo>
                          <a:lnTo>
                            <a:pt x="158" y="32"/>
                          </a:lnTo>
                          <a:lnTo>
                            <a:pt x="164" y="13"/>
                          </a:lnTo>
                          <a:lnTo>
                            <a:pt x="160" y="33"/>
                          </a:lnTo>
                          <a:lnTo>
                            <a:pt x="170" y="17"/>
                          </a:lnTo>
                          <a:lnTo>
                            <a:pt x="178" y="11"/>
                          </a:lnTo>
                          <a:lnTo>
                            <a:pt x="172" y="19"/>
                          </a:lnTo>
                          <a:lnTo>
                            <a:pt x="166" y="29"/>
                          </a:lnTo>
                          <a:lnTo>
                            <a:pt x="175" y="25"/>
                          </a:lnTo>
                          <a:lnTo>
                            <a:pt x="164" y="32"/>
                          </a:lnTo>
                          <a:lnTo>
                            <a:pt x="163" y="38"/>
                          </a:lnTo>
                          <a:lnTo>
                            <a:pt x="166" y="40"/>
                          </a:lnTo>
                          <a:lnTo>
                            <a:pt x="176" y="25"/>
                          </a:lnTo>
                          <a:lnTo>
                            <a:pt x="188" y="17"/>
                          </a:lnTo>
                          <a:lnTo>
                            <a:pt x="172" y="36"/>
                          </a:lnTo>
                          <a:lnTo>
                            <a:pt x="179" y="30"/>
                          </a:lnTo>
                          <a:lnTo>
                            <a:pt x="220" y="24"/>
                          </a:lnTo>
                          <a:lnTo>
                            <a:pt x="178" y="33"/>
                          </a:lnTo>
                          <a:lnTo>
                            <a:pt x="173" y="40"/>
                          </a:lnTo>
                          <a:lnTo>
                            <a:pt x="178" y="40"/>
                          </a:lnTo>
                          <a:lnTo>
                            <a:pt x="190" y="33"/>
                          </a:lnTo>
                          <a:lnTo>
                            <a:pt x="179" y="41"/>
                          </a:lnTo>
                          <a:lnTo>
                            <a:pt x="173" y="46"/>
                          </a:lnTo>
                          <a:lnTo>
                            <a:pt x="173" y="51"/>
                          </a:lnTo>
                          <a:lnTo>
                            <a:pt x="175" y="55"/>
                          </a:lnTo>
                          <a:lnTo>
                            <a:pt x="178" y="60"/>
                          </a:lnTo>
                          <a:lnTo>
                            <a:pt x="184" y="66"/>
                          </a:lnTo>
                          <a:lnTo>
                            <a:pt x="188" y="71"/>
                          </a:lnTo>
                          <a:lnTo>
                            <a:pt x="194" y="77"/>
                          </a:lnTo>
                          <a:lnTo>
                            <a:pt x="197" y="84"/>
                          </a:lnTo>
                          <a:lnTo>
                            <a:pt x="200" y="87"/>
                          </a:lnTo>
                          <a:lnTo>
                            <a:pt x="203" y="95"/>
                          </a:lnTo>
                          <a:lnTo>
                            <a:pt x="209" y="104"/>
                          </a:lnTo>
                          <a:lnTo>
                            <a:pt x="212" y="110"/>
                          </a:lnTo>
                          <a:lnTo>
                            <a:pt x="212" y="112"/>
                          </a:lnTo>
                          <a:lnTo>
                            <a:pt x="212" y="114"/>
                          </a:lnTo>
                          <a:lnTo>
                            <a:pt x="211" y="115"/>
                          </a:lnTo>
                          <a:lnTo>
                            <a:pt x="209" y="117"/>
                          </a:lnTo>
                          <a:lnTo>
                            <a:pt x="206" y="117"/>
                          </a:lnTo>
                          <a:lnTo>
                            <a:pt x="176" y="114"/>
                          </a:lnTo>
                          <a:lnTo>
                            <a:pt x="175" y="120"/>
                          </a:lnTo>
                          <a:lnTo>
                            <a:pt x="172" y="139"/>
                          </a:lnTo>
                          <a:lnTo>
                            <a:pt x="167" y="151"/>
                          </a:lnTo>
                          <a:lnTo>
                            <a:pt x="164" y="162"/>
                          </a:lnTo>
                          <a:lnTo>
                            <a:pt x="163" y="164"/>
                          </a:lnTo>
                          <a:lnTo>
                            <a:pt x="160" y="164"/>
                          </a:lnTo>
                          <a:lnTo>
                            <a:pt x="158" y="164"/>
                          </a:lnTo>
                          <a:lnTo>
                            <a:pt x="147" y="164"/>
                          </a:lnTo>
                          <a:lnTo>
                            <a:pt x="125" y="156"/>
                          </a:lnTo>
                          <a:lnTo>
                            <a:pt x="122" y="159"/>
                          </a:lnTo>
                          <a:lnTo>
                            <a:pt x="119" y="172"/>
                          </a:lnTo>
                          <a:lnTo>
                            <a:pt x="116" y="183"/>
                          </a:lnTo>
                          <a:lnTo>
                            <a:pt x="113" y="197"/>
                          </a:lnTo>
                          <a:lnTo>
                            <a:pt x="111" y="207"/>
                          </a:lnTo>
                          <a:lnTo>
                            <a:pt x="116" y="213"/>
                          </a:lnTo>
                          <a:lnTo>
                            <a:pt x="123" y="219"/>
                          </a:lnTo>
                          <a:lnTo>
                            <a:pt x="131" y="230"/>
                          </a:lnTo>
                          <a:lnTo>
                            <a:pt x="142" y="232"/>
                          </a:lnTo>
                          <a:lnTo>
                            <a:pt x="151" y="233"/>
                          </a:lnTo>
                          <a:lnTo>
                            <a:pt x="164" y="236"/>
                          </a:lnTo>
                          <a:lnTo>
                            <a:pt x="172" y="238"/>
                          </a:lnTo>
                          <a:lnTo>
                            <a:pt x="178" y="238"/>
                          </a:lnTo>
                          <a:lnTo>
                            <a:pt x="184" y="238"/>
                          </a:lnTo>
                          <a:lnTo>
                            <a:pt x="187" y="238"/>
                          </a:lnTo>
                          <a:lnTo>
                            <a:pt x="194" y="238"/>
                          </a:lnTo>
                          <a:lnTo>
                            <a:pt x="200" y="238"/>
                          </a:lnTo>
                          <a:lnTo>
                            <a:pt x="209" y="233"/>
                          </a:lnTo>
                          <a:lnTo>
                            <a:pt x="212" y="232"/>
                          </a:lnTo>
                          <a:lnTo>
                            <a:pt x="214" y="232"/>
                          </a:lnTo>
                          <a:lnTo>
                            <a:pt x="216" y="233"/>
                          </a:lnTo>
                          <a:lnTo>
                            <a:pt x="220" y="235"/>
                          </a:lnTo>
                          <a:lnTo>
                            <a:pt x="220" y="236"/>
                          </a:lnTo>
                          <a:lnTo>
                            <a:pt x="221" y="240"/>
                          </a:lnTo>
                          <a:lnTo>
                            <a:pt x="221" y="244"/>
                          </a:lnTo>
                          <a:lnTo>
                            <a:pt x="223" y="244"/>
                          </a:lnTo>
                          <a:lnTo>
                            <a:pt x="228" y="247"/>
                          </a:lnTo>
                          <a:lnTo>
                            <a:pt x="232" y="249"/>
                          </a:lnTo>
                          <a:lnTo>
                            <a:pt x="235" y="252"/>
                          </a:lnTo>
                          <a:lnTo>
                            <a:pt x="233" y="254"/>
                          </a:lnTo>
                          <a:lnTo>
                            <a:pt x="233" y="257"/>
                          </a:lnTo>
                          <a:lnTo>
                            <a:pt x="232" y="258"/>
                          </a:lnTo>
                          <a:lnTo>
                            <a:pt x="229" y="260"/>
                          </a:lnTo>
                          <a:lnTo>
                            <a:pt x="229" y="262"/>
                          </a:lnTo>
                          <a:lnTo>
                            <a:pt x="232" y="265"/>
                          </a:lnTo>
                          <a:lnTo>
                            <a:pt x="232" y="268"/>
                          </a:lnTo>
                          <a:lnTo>
                            <a:pt x="232" y="270"/>
                          </a:lnTo>
                          <a:lnTo>
                            <a:pt x="232" y="273"/>
                          </a:lnTo>
                          <a:lnTo>
                            <a:pt x="229" y="274"/>
                          </a:lnTo>
                          <a:lnTo>
                            <a:pt x="224" y="277"/>
                          </a:lnTo>
                          <a:lnTo>
                            <a:pt x="224" y="281"/>
                          </a:lnTo>
                          <a:lnTo>
                            <a:pt x="224" y="284"/>
                          </a:lnTo>
                          <a:lnTo>
                            <a:pt x="224" y="285"/>
                          </a:lnTo>
                          <a:lnTo>
                            <a:pt x="223" y="285"/>
                          </a:lnTo>
                          <a:lnTo>
                            <a:pt x="221" y="287"/>
                          </a:lnTo>
                          <a:lnTo>
                            <a:pt x="220" y="287"/>
                          </a:lnTo>
                          <a:lnTo>
                            <a:pt x="216" y="285"/>
                          </a:lnTo>
                          <a:lnTo>
                            <a:pt x="206" y="282"/>
                          </a:lnTo>
                          <a:lnTo>
                            <a:pt x="194" y="277"/>
                          </a:lnTo>
                          <a:lnTo>
                            <a:pt x="176" y="273"/>
                          </a:lnTo>
                          <a:lnTo>
                            <a:pt x="173" y="273"/>
                          </a:lnTo>
                          <a:lnTo>
                            <a:pt x="163" y="270"/>
                          </a:lnTo>
                          <a:lnTo>
                            <a:pt x="142" y="265"/>
                          </a:lnTo>
                          <a:lnTo>
                            <a:pt x="127" y="263"/>
                          </a:lnTo>
                          <a:lnTo>
                            <a:pt x="123" y="263"/>
                          </a:lnTo>
                          <a:lnTo>
                            <a:pt x="115" y="265"/>
                          </a:lnTo>
                          <a:lnTo>
                            <a:pt x="110" y="260"/>
                          </a:lnTo>
                          <a:lnTo>
                            <a:pt x="107" y="258"/>
                          </a:lnTo>
                          <a:lnTo>
                            <a:pt x="104" y="257"/>
                          </a:lnTo>
                          <a:lnTo>
                            <a:pt x="103" y="254"/>
                          </a:lnTo>
                          <a:lnTo>
                            <a:pt x="101" y="251"/>
                          </a:lnTo>
                          <a:lnTo>
                            <a:pt x="92" y="238"/>
                          </a:lnTo>
                          <a:lnTo>
                            <a:pt x="101" y="249"/>
                          </a:lnTo>
                          <a:lnTo>
                            <a:pt x="104" y="254"/>
                          </a:lnTo>
                          <a:lnTo>
                            <a:pt x="104" y="257"/>
                          </a:lnTo>
                          <a:lnTo>
                            <a:pt x="113" y="263"/>
                          </a:lnTo>
                          <a:lnTo>
                            <a:pt x="119" y="265"/>
                          </a:lnTo>
                          <a:lnTo>
                            <a:pt x="123" y="263"/>
                          </a:lnTo>
                          <a:lnTo>
                            <a:pt x="127" y="263"/>
                          </a:lnTo>
                          <a:lnTo>
                            <a:pt x="134" y="266"/>
                          </a:lnTo>
                          <a:lnTo>
                            <a:pt x="137" y="270"/>
                          </a:lnTo>
                          <a:lnTo>
                            <a:pt x="142" y="273"/>
                          </a:lnTo>
                          <a:lnTo>
                            <a:pt x="146" y="276"/>
                          </a:lnTo>
                          <a:lnTo>
                            <a:pt x="147" y="279"/>
                          </a:lnTo>
                          <a:lnTo>
                            <a:pt x="146" y="281"/>
                          </a:lnTo>
                          <a:lnTo>
                            <a:pt x="144" y="285"/>
                          </a:lnTo>
                          <a:lnTo>
                            <a:pt x="140" y="288"/>
                          </a:lnTo>
                          <a:lnTo>
                            <a:pt x="135" y="295"/>
                          </a:lnTo>
                          <a:lnTo>
                            <a:pt x="127" y="303"/>
                          </a:lnTo>
                          <a:lnTo>
                            <a:pt x="120" y="309"/>
                          </a:lnTo>
                          <a:lnTo>
                            <a:pt x="108" y="315"/>
                          </a:lnTo>
                          <a:lnTo>
                            <a:pt x="90" y="325"/>
                          </a:lnTo>
                          <a:lnTo>
                            <a:pt x="77" y="331"/>
                          </a:lnTo>
                          <a:lnTo>
                            <a:pt x="74" y="334"/>
                          </a:lnTo>
                          <a:lnTo>
                            <a:pt x="71" y="337"/>
                          </a:lnTo>
                          <a:lnTo>
                            <a:pt x="63" y="342"/>
                          </a:lnTo>
                          <a:lnTo>
                            <a:pt x="62" y="350"/>
                          </a:lnTo>
                          <a:lnTo>
                            <a:pt x="62" y="362"/>
                          </a:lnTo>
                          <a:lnTo>
                            <a:pt x="63" y="372"/>
                          </a:lnTo>
                          <a:lnTo>
                            <a:pt x="65" y="380"/>
                          </a:lnTo>
                          <a:lnTo>
                            <a:pt x="77" y="392"/>
                          </a:lnTo>
                          <a:lnTo>
                            <a:pt x="84" y="399"/>
                          </a:lnTo>
                          <a:lnTo>
                            <a:pt x="84" y="400"/>
                          </a:lnTo>
                          <a:lnTo>
                            <a:pt x="84" y="402"/>
                          </a:lnTo>
                          <a:lnTo>
                            <a:pt x="72" y="407"/>
                          </a:lnTo>
                          <a:lnTo>
                            <a:pt x="59" y="405"/>
                          </a:lnTo>
                          <a:lnTo>
                            <a:pt x="51" y="405"/>
                          </a:lnTo>
                          <a:lnTo>
                            <a:pt x="42" y="405"/>
                          </a:lnTo>
                          <a:lnTo>
                            <a:pt x="36" y="405"/>
                          </a:lnTo>
                          <a:lnTo>
                            <a:pt x="29" y="405"/>
                          </a:lnTo>
                          <a:lnTo>
                            <a:pt x="29" y="403"/>
                          </a:lnTo>
                          <a:lnTo>
                            <a:pt x="27" y="402"/>
                          </a:lnTo>
                          <a:lnTo>
                            <a:pt x="29" y="380"/>
                          </a:lnTo>
                          <a:lnTo>
                            <a:pt x="33" y="358"/>
                          </a:lnTo>
                          <a:lnTo>
                            <a:pt x="29" y="351"/>
                          </a:lnTo>
                          <a:lnTo>
                            <a:pt x="24" y="345"/>
                          </a:lnTo>
                          <a:lnTo>
                            <a:pt x="22" y="344"/>
                          </a:lnTo>
                          <a:lnTo>
                            <a:pt x="18" y="340"/>
                          </a:lnTo>
                          <a:lnTo>
                            <a:pt x="15" y="337"/>
                          </a:lnTo>
                          <a:lnTo>
                            <a:pt x="15" y="336"/>
                          </a:lnTo>
                          <a:lnTo>
                            <a:pt x="15" y="334"/>
                          </a:lnTo>
                          <a:lnTo>
                            <a:pt x="18" y="329"/>
                          </a:lnTo>
                          <a:lnTo>
                            <a:pt x="24" y="326"/>
                          </a:lnTo>
                          <a:lnTo>
                            <a:pt x="29" y="323"/>
                          </a:lnTo>
                          <a:lnTo>
                            <a:pt x="34" y="323"/>
                          </a:lnTo>
                          <a:lnTo>
                            <a:pt x="39" y="323"/>
                          </a:lnTo>
                          <a:lnTo>
                            <a:pt x="63" y="309"/>
                          </a:lnTo>
                          <a:lnTo>
                            <a:pt x="80" y="298"/>
                          </a:lnTo>
                          <a:lnTo>
                            <a:pt x="98" y="290"/>
                          </a:lnTo>
                          <a:lnTo>
                            <a:pt x="92" y="290"/>
                          </a:lnTo>
                          <a:lnTo>
                            <a:pt x="77" y="287"/>
                          </a:lnTo>
                          <a:lnTo>
                            <a:pt x="60" y="285"/>
                          </a:lnTo>
                          <a:lnTo>
                            <a:pt x="39" y="282"/>
                          </a:lnTo>
                          <a:lnTo>
                            <a:pt x="33" y="284"/>
                          </a:lnTo>
                          <a:lnTo>
                            <a:pt x="15" y="282"/>
                          </a:lnTo>
                          <a:lnTo>
                            <a:pt x="12" y="281"/>
                          </a:lnTo>
                          <a:lnTo>
                            <a:pt x="9" y="279"/>
                          </a:lnTo>
                          <a:lnTo>
                            <a:pt x="5" y="277"/>
                          </a:lnTo>
                          <a:lnTo>
                            <a:pt x="3" y="276"/>
                          </a:lnTo>
                          <a:lnTo>
                            <a:pt x="2" y="271"/>
                          </a:lnTo>
                          <a:lnTo>
                            <a:pt x="0" y="266"/>
                          </a:lnTo>
                          <a:lnTo>
                            <a:pt x="0" y="262"/>
                          </a:lnTo>
                          <a:lnTo>
                            <a:pt x="0" y="255"/>
                          </a:lnTo>
                          <a:lnTo>
                            <a:pt x="0" y="251"/>
                          </a:lnTo>
                          <a:lnTo>
                            <a:pt x="0" y="244"/>
                          </a:lnTo>
                          <a:lnTo>
                            <a:pt x="2" y="240"/>
                          </a:lnTo>
                          <a:lnTo>
                            <a:pt x="3" y="235"/>
                          </a:lnTo>
                          <a:lnTo>
                            <a:pt x="9" y="221"/>
                          </a:lnTo>
                          <a:lnTo>
                            <a:pt x="15" y="202"/>
                          </a:lnTo>
                          <a:lnTo>
                            <a:pt x="18" y="189"/>
                          </a:lnTo>
                          <a:lnTo>
                            <a:pt x="30" y="169"/>
                          </a:lnTo>
                          <a:lnTo>
                            <a:pt x="42" y="153"/>
                          </a:lnTo>
                          <a:lnTo>
                            <a:pt x="53" y="140"/>
                          </a:lnTo>
                          <a:lnTo>
                            <a:pt x="59" y="132"/>
                          </a:lnTo>
                          <a:lnTo>
                            <a:pt x="63" y="126"/>
                          </a:lnTo>
                          <a:lnTo>
                            <a:pt x="69" y="120"/>
                          </a:lnTo>
                          <a:lnTo>
                            <a:pt x="71" y="110"/>
                          </a:lnTo>
                          <a:lnTo>
                            <a:pt x="75" y="98"/>
                          </a:lnTo>
                          <a:lnTo>
                            <a:pt x="80" y="87"/>
                          </a:lnTo>
                        </a:path>
                      </a:pathLst>
                    </a:custGeom>
                    <a:solidFill>
                      <a:schemeClr val="hlink"/>
                    </a:solidFill>
                    <a:ln w="12700" cap="rnd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en-GB" dirty="0"/>
                    </a:p>
                  </p:txBody>
                </p:sp>
                <p:grpSp>
                  <p:nvGrpSpPr>
                    <p:cNvPr id="28786" name="Group 3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291" y="1146"/>
                      <a:ext cx="32" cy="39"/>
                      <a:chOff x="4291" y="1146"/>
                      <a:chExt cx="32" cy="39"/>
                    </a:xfrm>
                  </p:grpSpPr>
                  <p:sp>
                    <p:nvSpPr>
                      <p:cNvPr id="28787" name="Freeform 3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291" y="1146"/>
                        <a:ext cx="32" cy="15"/>
                      </a:xfrm>
                      <a:custGeom>
                        <a:avLst/>
                        <a:gdLst>
                          <a:gd name="T0" fmla="*/ 0 w 32"/>
                          <a:gd name="T1" fmla="*/ 5 h 15"/>
                          <a:gd name="T2" fmla="*/ 3 w 32"/>
                          <a:gd name="T3" fmla="*/ 3 h 15"/>
                          <a:gd name="T4" fmla="*/ 7 w 32"/>
                          <a:gd name="T5" fmla="*/ 2 h 15"/>
                          <a:gd name="T6" fmla="*/ 10 w 32"/>
                          <a:gd name="T7" fmla="*/ 2 h 15"/>
                          <a:gd name="T8" fmla="*/ 14 w 32"/>
                          <a:gd name="T9" fmla="*/ 0 h 15"/>
                          <a:gd name="T10" fmla="*/ 15 w 32"/>
                          <a:gd name="T11" fmla="*/ 0 h 15"/>
                          <a:gd name="T12" fmla="*/ 19 w 32"/>
                          <a:gd name="T13" fmla="*/ 2 h 15"/>
                          <a:gd name="T14" fmla="*/ 19 w 32"/>
                          <a:gd name="T15" fmla="*/ 3 h 15"/>
                          <a:gd name="T16" fmla="*/ 21 w 32"/>
                          <a:gd name="T17" fmla="*/ 5 h 15"/>
                          <a:gd name="T18" fmla="*/ 23 w 32"/>
                          <a:gd name="T19" fmla="*/ 6 h 15"/>
                          <a:gd name="T20" fmla="*/ 24 w 32"/>
                          <a:gd name="T21" fmla="*/ 9 h 15"/>
                          <a:gd name="T22" fmla="*/ 26 w 32"/>
                          <a:gd name="T23" fmla="*/ 11 h 15"/>
                          <a:gd name="T24" fmla="*/ 28 w 32"/>
                          <a:gd name="T25" fmla="*/ 13 h 15"/>
                          <a:gd name="T26" fmla="*/ 31 w 32"/>
                          <a:gd name="T27" fmla="*/ 14 h 15"/>
                          <a:gd name="T28" fmla="*/ 0 60000 65536"/>
                          <a:gd name="T29" fmla="*/ 0 60000 65536"/>
                          <a:gd name="T30" fmla="*/ 0 60000 65536"/>
                          <a:gd name="T31" fmla="*/ 0 60000 65536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w 32"/>
                          <a:gd name="T43" fmla="*/ 0 h 15"/>
                          <a:gd name="T44" fmla="*/ 32 w 32"/>
                          <a:gd name="T45" fmla="*/ 15 h 15"/>
                        </a:gdLst>
                        <a:ahLst/>
                        <a:cxnLst>
                          <a:cxn ang="T28">
                            <a:pos x="T0" y="T1"/>
                          </a:cxn>
                          <a:cxn ang="T29">
                            <a:pos x="T2" y="T3"/>
                          </a:cxn>
                          <a:cxn ang="T30">
                            <a:pos x="T4" y="T5"/>
                          </a:cxn>
                          <a:cxn ang="T31">
                            <a:pos x="T6" y="T7"/>
                          </a:cxn>
                          <a:cxn ang="T32">
                            <a:pos x="T8" y="T9"/>
                          </a:cxn>
                          <a:cxn ang="T33">
                            <a:pos x="T10" y="T11"/>
                          </a:cxn>
                          <a:cxn ang="T34">
                            <a:pos x="T12" y="T13"/>
                          </a:cxn>
                          <a:cxn ang="T35">
                            <a:pos x="T14" y="T15"/>
                          </a:cxn>
                          <a:cxn ang="T36">
                            <a:pos x="T16" y="T17"/>
                          </a:cxn>
                          <a:cxn ang="T37">
                            <a:pos x="T18" y="T19"/>
                          </a:cxn>
                          <a:cxn ang="T38">
                            <a:pos x="T20" y="T21"/>
                          </a:cxn>
                          <a:cxn ang="T39">
                            <a:pos x="T22" y="T23"/>
                          </a:cxn>
                          <a:cxn ang="T40">
                            <a:pos x="T24" y="T25"/>
                          </a:cxn>
                          <a:cxn ang="T41">
                            <a:pos x="T26" y="T27"/>
                          </a:cxn>
                        </a:cxnLst>
                        <a:rect l="T42" t="T43" r="T44" b="T45"/>
                        <a:pathLst>
                          <a:path w="32" h="15">
                            <a:moveTo>
                              <a:pt x="0" y="5"/>
                            </a:moveTo>
                            <a:lnTo>
                              <a:pt x="3" y="3"/>
                            </a:lnTo>
                            <a:lnTo>
                              <a:pt x="7" y="2"/>
                            </a:lnTo>
                            <a:lnTo>
                              <a:pt x="10" y="2"/>
                            </a:lnTo>
                            <a:lnTo>
                              <a:pt x="14" y="0"/>
                            </a:lnTo>
                            <a:lnTo>
                              <a:pt x="15" y="0"/>
                            </a:lnTo>
                            <a:lnTo>
                              <a:pt x="19" y="2"/>
                            </a:lnTo>
                            <a:lnTo>
                              <a:pt x="19" y="3"/>
                            </a:lnTo>
                            <a:lnTo>
                              <a:pt x="21" y="5"/>
                            </a:lnTo>
                            <a:lnTo>
                              <a:pt x="23" y="6"/>
                            </a:lnTo>
                            <a:lnTo>
                              <a:pt x="24" y="9"/>
                            </a:lnTo>
                            <a:lnTo>
                              <a:pt x="26" y="11"/>
                            </a:lnTo>
                            <a:lnTo>
                              <a:pt x="28" y="13"/>
                            </a:lnTo>
                            <a:lnTo>
                              <a:pt x="31" y="14"/>
                            </a:lnTo>
                          </a:path>
                        </a:pathLst>
                      </a:custGeom>
                      <a:solidFill>
                        <a:schemeClr val="hlink"/>
                      </a:solidFill>
                      <a:ln w="12700" cap="rnd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/>
                      <a:lstStyle/>
                      <a:p>
                        <a:endParaRPr lang="en-GB" dirty="0"/>
                      </a:p>
                    </p:txBody>
                  </p:sp>
                  <p:sp>
                    <p:nvSpPr>
                      <p:cNvPr id="28788" name="Freeform 4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312" y="1162"/>
                        <a:ext cx="10" cy="23"/>
                      </a:xfrm>
                      <a:custGeom>
                        <a:avLst/>
                        <a:gdLst>
                          <a:gd name="T0" fmla="*/ 9 w 10"/>
                          <a:gd name="T1" fmla="*/ 0 h 23"/>
                          <a:gd name="T2" fmla="*/ 7 w 10"/>
                          <a:gd name="T3" fmla="*/ 1 h 23"/>
                          <a:gd name="T4" fmla="*/ 3 w 10"/>
                          <a:gd name="T5" fmla="*/ 3 h 23"/>
                          <a:gd name="T6" fmla="*/ 2 w 10"/>
                          <a:gd name="T7" fmla="*/ 6 h 23"/>
                          <a:gd name="T8" fmla="*/ 2 w 10"/>
                          <a:gd name="T9" fmla="*/ 8 h 23"/>
                          <a:gd name="T10" fmla="*/ 0 w 10"/>
                          <a:gd name="T11" fmla="*/ 11 h 23"/>
                          <a:gd name="T12" fmla="*/ 0 w 10"/>
                          <a:gd name="T13" fmla="*/ 14 h 23"/>
                          <a:gd name="T14" fmla="*/ 0 w 10"/>
                          <a:gd name="T15" fmla="*/ 17 h 23"/>
                          <a:gd name="T16" fmla="*/ 0 w 10"/>
                          <a:gd name="T17" fmla="*/ 20 h 23"/>
                          <a:gd name="T18" fmla="*/ 2 w 10"/>
                          <a:gd name="T19" fmla="*/ 22 h 23"/>
                          <a:gd name="T20" fmla="*/ 3 w 10"/>
                          <a:gd name="T21" fmla="*/ 20 h 23"/>
                          <a:gd name="T22" fmla="*/ 3 w 10"/>
                          <a:gd name="T23" fmla="*/ 19 h 23"/>
                          <a:gd name="T24" fmla="*/ 6 w 10"/>
                          <a:gd name="T25" fmla="*/ 17 h 23"/>
                          <a:gd name="T26" fmla="*/ 7 w 10"/>
                          <a:gd name="T27" fmla="*/ 14 h 23"/>
                          <a:gd name="T28" fmla="*/ 7 w 10"/>
                          <a:gd name="T29" fmla="*/ 12 h 23"/>
                          <a:gd name="T30" fmla="*/ 9 w 10"/>
                          <a:gd name="T31" fmla="*/ 9 h 23"/>
                          <a:gd name="T32" fmla="*/ 9 w 10"/>
                          <a:gd name="T33" fmla="*/ 6 h 23"/>
                          <a:gd name="T34" fmla="*/ 9 w 10"/>
                          <a:gd name="T35" fmla="*/ 4 h 23"/>
                          <a:gd name="T36" fmla="*/ 9 w 10"/>
                          <a:gd name="T37" fmla="*/ 1 h 23"/>
                          <a:gd name="T38" fmla="*/ 9 w 10"/>
                          <a:gd name="T39" fmla="*/ 0 h 23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w 10"/>
                          <a:gd name="T61" fmla="*/ 0 h 23"/>
                          <a:gd name="T62" fmla="*/ 10 w 10"/>
                          <a:gd name="T63" fmla="*/ 23 h 23"/>
                        </a:gdLst>
                        <a:ahLst/>
                        <a:cxnLst>
                          <a:cxn ang="T40">
                            <a:pos x="T0" y="T1"/>
                          </a:cxn>
                          <a:cxn ang="T41">
                            <a:pos x="T2" y="T3"/>
                          </a:cxn>
                          <a:cxn ang="T42">
                            <a:pos x="T4" y="T5"/>
                          </a:cxn>
                          <a:cxn ang="T43">
                            <a:pos x="T6" y="T7"/>
                          </a:cxn>
                          <a:cxn ang="T44">
                            <a:pos x="T8" y="T9"/>
                          </a:cxn>
                          <a:cxn ang="T45">
                            <a:pos x="T10" y="T11"/>
                          </a:cxn>
                          <a:cxn ang="T46">
                            <a:pos x="T12" y="T13"/>
                          </a:cxn>
                          <a:cxn ang="T47">
                            <a:pos x="T14" y="T15"/>
                          </a:cxn>
                          <a:cxn ang="T48">
                            <a:pos x="T16" y="T17"/>
                          </a:cxn>
                          <a:cxn ang="T49">
                            <a:pos x="T18" y="T19"/>
                          </a:cxn>
                          <a:cxn ang="T50">
                            <a:pos x="T20" y="T21"/>
                          </a:cxn>
                          <a:cxn ang="T51">
                            <a:pos x="T22" y="T23"/>
                          </a:cxn>
                          <a:cxn ang="T52">
                            <a:pos x="T24" y="T25"/>
                          </a:cxn>
                          <a:cxn ang="T53">
                            <a:pos x="T26" y="T27"/>
                          </a:cxn>
                          <a:cxn ang="T54">
                            <a:pos x="T28" y="T29"/>
                          </a:cxn>
                          <a:cxn ang="T55">
                            <a:pos x="T30" y="T31"/>
                          </a:cxn>
                          <a:cxn ang="T56">
                            <a:pos x="T32" y="T33"/>
                          </a:cxn>
                          <a:cxn ang="T57">
                            <a:pos x="T34" y="T35"/>
                          </a:cxn>
                          <a:cxn ang="T58">
                            <a:pos x="T36" y="T37"/>
                          </a:cxn>
                          <a:cxn ang="T59">
                            <a:pos x="T38" y="T39"/>
                          </a:cxn>
                        </a:cxnLst>
                        <a:rect l="T60" t="T61" r="T62" b="T63"/>
                        <a:pathLst>
                          <a:path w="10" h="23">
                            <a:moveTo>
                              <a:pt x="9" y="0"/>
                            </a:moveTo>
                            <a:lnTo>
                              <a:pt x="7" y="1"/>
                            </a:lnTo>
                            <a:lnTo>
                              <a:pt x="3" y="3"/>
                            </a:lnTo>
                            <a:lnTo>
                              <a:pt x="2" y="6"/>
                            </a:lnTo>
                            <a:lnTo>
                              <a:pt x="2" y="8"/>
                            </a:lnTo>
                            <a:lnTo>
                              <a:pt x="0" y="11"/>
                            </a:lnTo>
                            <a:lnTo>
                              <a:pt x="0" y="14"/>
                            </a:lnTo>
                            <a:lnTo>
                              <a:pt x="0" y="17"/>
                            </a:lnTo>
                            <a:lnTo>
                              <a:pt x="0" y="20"/>
                            </a:lnTo>
                            <a:lnTo>
                              <a:pt x="2" y="22"/>
                            </a:lnTo>
                            <a:lnTo>
                              <a:pt x="3" y="20"/>
                            </a:lnTo>
                            <a:lnTo>
                              <a:pt x="3" y="19"/>
                            </a:lnTo>
                            <a:lnTo>
                              <a:pt x="6" y="17"/>
                            </a:lnTo>
                            <a:lnTo>
                              <a:pt x="7" y="14"/>
                            </a:lnTo>
                            <a:lnTo>
                              <a:pt x="7" y="12"/>
                            </a:lnTo>
                            <a:lnTo>
                              <a:pt x="9" y="9"/>
                            </a:lnTo>
                            <a:lnTo>
                              <a:pt x="9" y="6"/>
                            </a:lnTo>
                            <a:lnTo>
                              <a:pt x="9" y="4"/>
                            </a:lnTo>
                            <a:lnTo>
                              <a:pt x="9" y="1"/>
                            </a:lnTo>
                            <a:lnTo>
                              <a:pt x="9" y="0"/>
                            </a:lnTo>
                          </a:path>
                        </a:pathLst>
                      </a:custGeom>
                      <a:solidFill>
                        <a:schemeClr val="hlink"/>
                      </a:solidFill>
                      <a:ln w="12700" cap="rnd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/>
                      <a:lstStyle/>
                      <a:p>
                        <a:endParaRPr lang="en-GB" dirty="0"/>
                      </a:p>
                    </p:txBody>
                  </p:sp>
                </p:grpSp>
              </p:grpSp>
            </p:grpSp>
          </p:grpSp>
        </p:grpSp>
        <p:grpSp>
          <p:nvGrpSpPr>
            <p:cNvPr id="28685" name="Group 41"/>
            <p:cNvGrpSpPr>
              <a:grpSpLocks/>
            </p:cNvGrpSpPr>
            <p:nvPr/>
          </p:nvGrpSpPr>
          <p:grpSpPr bwMode="auto">
            <a:xfrm>
              <a:off x="4351" y="2981"/>
              <a:ext cx="1200" cy="710"/>
              <a:chOff x="1344" y="2880"/>
              <a:chExt cx="1200" cy="672"/>
            </a:xfrm>
          </p:grpSpPr>
          <p:sp>
            <p:nvSpPr>
              <p:cNvPr id="28768" name="Oval 42"/>
              <p:cNvSpPr>
                <a:spLocks noChangeArrowheads="1"/>
              </p:cNvSpPr>
              <p:nvPr/>
            </p:nvSpPr>
            <p:spPr bwMode="auto">
              <a:xfrm>
                <a:off x="1344" y="2880"/>
                <a:ext cx="1200" cy="672"/>
              </a:xfrm>
              <a:prstGeom prst="ellipse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Blip>
                    <a:blip r:embed="rId4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>
                  <a:spcBef>
                    <a:spcPct val="15000"/>
                  </a:spcBef>
                  <a:spcAft>
                    <a:spcPct val="15000"/>
                  </a:spcAft>
                  <a:buClr>
                    <a:schemeClr val="accent1"/>
                  </a:buClr>
                  <a:buFontTx/>
                  <a:buNone/>
                </a:pPr>
                <a:endParaRPr lang="en-US" altLang="en-US" sz="1800" dirty="0">
                  <a:latin typeface="Arial" panose="020B0604020202020204" pitchFamily="34" charset="0"/>
                  <a:ea typeface="ＭＳ Ｐゴシック" panose="020B0600070205080204" pitchFamily="34" charset="-128"/>
                </a:endParaRPr>
              </a:p>
            </p:txBody>
          </p:sp>
          <p:sp>
            <p:nvSpPr>
              <p:cNvPr id="1161" name="Text Box 43"/>
              <p:cNvSpPr txBox="1">
                <a:spLocks noChangeArrowheads="1"/>
              </p:cNvSpPr>
              <p:nvPr/>
            </p:nvSpPr>
            <p:spPr bwMode="auto">
              <a:xfrm>
                <a:off x="1466" y="3120"/>
                <a:ext cx="838" cy="345"/>
              </a:xfrm>
              <a:prstGeom prst="rect">
                <a:avLst/>
              </a:prstGeom>
              <a:solidFill>
                <a:srgbClr val="FFFF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r>
                  <a:rPr lang="en-US" altLang="zh-CN" sz="1600" b="1" dirty="0">
                    <a:latin typeface="+mn-lt"/>
                    <a:cs typeface="Arial" charset="0"/>
                  </a:rPr>
                  <a:t>User Equipment</a:t>
                </a:r>
              </a:p>
            </p:txBody>
          </p:sp>
          <p:graphicFrame>
            <p:nvGraphicFramePr>
              <p:cNvPr id="28770" name="Object 2"/>
              <p:cNvGraphicFramePr>
                <a:graphicFrameLocks noChangeAspect="1"/>
              </p:cNvGraphicFramePr>
              <p:nvPr/>
            </p:nvGraphicFramePr>
            <p:xfrm>
              <a:off x="1584" y="2976"/>
              <a:ext cx="127" cy="27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93843" name="CorelDRAW" r:id="rId7" imgW="1324800" imgH="2908800" progId="">
                      <p:embed/>
                    </p:oleObj>
                  </mc:Choice>
                  <mc:Fallback>
                    <p:oleObj name="CorelDRAW" r:id="rId7" imgW="1324800" imgH="2908800" progId="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584" y="2976"/>
                            <a:ext cx="127" cy="27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pSp>
            <p:nvGrpSpPr>
              <p:cNvPr id="28771" name="Group 45"/>
              <p:cNvGrpSpPr>
                <a:grpSpLocks noChangeAspect="1"/>
              </p:cNvGrpSpPr>
              <p:nvPr/>
            </p:nvGrpSpPr>
            <p:grpSpPr bwMode="auto">
              <a:xfrm>
                <a:off x="2112" y="2976"/>
                <a:ext cx="213" cy="366"/>
                <a:chOff x="2559" y="2260"/>
                <a:chExt cx="497" cy="1011"/>
              </a:xfrm>
            </p:grpSpPr>
            <p:pic>
              <p:nvPicPr>
                <p:cNvPr id="28772" name="Picture 46" descr="PMC1208"/>
                <p:cNvPicPr>
                  <a:picLocks noChangeAspect="1" noChangeArrowheads="1"/>
                </p:cNvPicPr>
                <p:nvPr/>
              </p:nvPicPr>
              <p:blipFill>
                <a:blip r:embed="rId9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59" y="2260"/>
                  <a:ext cx="378" cy="8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8773" name="Picture 47" descr="Alu1"/>
                <p:cNvPicPr>
                  <a:picLocks noChangeAspect="1" noChangeArrowheads="1"/>
                </p:cNvPicPr>
                <p:nvPr/>
              </p:nvPicPr>
              <p:blipFill>
                <a:blip r:embed="rId10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751" y="2596"/>
                  <a:ext cx="305" cy="6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sp>
          <p:nvSpPr>
            <p:cNvPr id="28686" name="Oval 48"/>
            <p:cNvSpPr>
              <a:spLocks noChangeArrowheads="1"/>
            </p:cNvSpPr>
            <p:nvPr/>
          </p:nvSpPr>
          <p:spPr bwMode="auto">
            <a:xfrm>
              <a:off x="79" y="3029"/>
              <a:ext cx="1824" cy="672"/>
            </a:xfrm>
            <a:prstGeom prst="ellipse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Blip>
                  <a:blip r:embed="rId4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15000"/>
                </a:spcBef>
                <a:spcAft>
                  <a:spcPct val="15000"/>
                </a:spcAft>
                <a:buClr>
                  <a:schemeClr val="accent1"/>
                </a:buClr>
                <a:buFontTx/>
                <a:buNone/>
              </a:pPr>
              <a:endParaRPr lang="en-US" altLang="en-US" sz="1800" dirty="0">
                <a:latin typeface="Arial" panose="020B0604020202020204" pitchFamily="34" charset="0"/>
                <a:ea typeface="ＭＳ Ｐゴシック" panose="020B0600070205080204" pitchFamily="34" charset="-128"/>
              </a:endParaRPr>
            </a:p>
          </p:txBody>
        </p:sp>
        <p:sp>
          <p:nvSpPr>
            <p:cNvPr id="2" name="Text Box 49"/>
            <p:cNvSpPr txBox="1">
              <a:spLocks noChangeArrowheads="1"/>
            </p:cNvSpPr>
            <p:nvPr/>
          </p:nvSpPr>
          <p:spPr bwMode="auto">
            <a:xfrm>
              <a:off x="655" y="3149"/>
              <a:ext cx="751" cy="404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kumimoji="1" lang="en-US" altLang="zh-CN" sz="1800" b="1" dirty="0">
                  <a:latin typeface="+mn-lt"/>
                  <a:cs typeface="Arial" charset="0"/>
                </a:rPr>
                <a:t>Core/IMS Network</a:t>
              </a:r>
            </a:p>
          </p:txBody>
        </p:sp>
        <p:graphicFrame>
          <p:nvGraphicFramePr>
            <p:cNvPr id="28688" name="Object 3"/>
            <p:cNvGraphicFramePr>
              <a:graphicFrameLocks noChangeAspect="1"/>
            </p:cNvGraphicFramePr>
            <p:nvPr/>
          </p:nvGraphicFramePr>
          <p:xfrm>
            <a:off x="415" y="3173"/>
            <a:ext cx="203" cy="3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3844" name="CorelDRAW" r:id="rId11" imgW="3111480" imgH="8002440" progId="">
                    <p:embed/>
                  </p:oleObj>
                </mc:Choice>
                <mc:Fallback>
                  <p:oleObj name="CorelDRAW" r:id="rId11" imgW="3111480" imgH="800244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5" y="3173"/>
                          <a:ext cx="203" cy="38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8689" name="Object 4"/>
            <p:cNvGraphicFramePr>
              <a:graphicFrameLocks noChangeAspect="1"/>
            </p:cNvGraphicFramePr>
            <p:nvPr/>
          </p:nvGraphicFramePr>
          <p:xfrm>
            <a:off x="1372" y="3180"/>
            <a:ext cx="169" cy="31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3845" name="CorelDRAW" r:id="rId13" imgW="3112920" imgH="6799320" progId="">
                    <p:embed/>
                  </p:oleObj>
                </mc:Choice>
                <mc:Fallback>
                  <p:oleObj name="CorelDRAW" r:id="rId13" imgW="3112920" imgH="67993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72" y="3180"/>
                          <a:ext cx="169" cy="31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8690" name="Oval 52"/>
            <p:cNvSpPr>
              <a:spLocks noChangeArrowheads="1"/>
            </p:cNvSpPr>
            <p:nvPr/>
          </p:nvSpPr>
          <p:spPr bwMode="auto">
            <a:xfrm>
              <a:off x="2047" y="2885"/>
              <a:ext cx="2016" cy="864"/>
            </a:xfrm>
            <a:prstGeom prst="ellipse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Blip>
                  <a:blip r:embed="rId4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15000"/>
                </a:spcBef>
                <a:spcAft>
                  <a:spcPct val="15000"/>
                </a:spcAft>
                <a:buClr>
                  <a:schemeClr val="accent1"/>
                </a:buClr>
                <a:buFontTx/>
                <a:buNone/>
              </a:pPr>
              <a:endParaRPr lang="en-US" altLang="en-US" sz="1800" dirty="0">
                <a:latin typeface="Arial" panose="020B0604020202020204" pitchFamily="34" charset="0"/>
                <a:ea typeface="ＭＳ Ｐゴシック" panose="020B0600070205080204" pitchFamily="34" charset="-128"/>
              </a:endParaRPr>
            </a:p>
          </p:txBody>
        </p:sp>
        <p:sp>
          <p:nvSpPr>
            <p:cNvPr id="3" name="Text Box 53"/>
            <p:cNvSpPr txBox="1">
              <a:spLocks noChangeArrowheads="1"/>
            </p:cNvSpPr>
            <p:nvPr/>
          </p:nvSpPr>
          <p:spPr bwMode="auto">
            <a:xfrm>
              <a:off x="3127" y="3061"/>
              <a:ext cx="763" cy="5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kumimoji="1" lang="en-US" altLang="zh-CN" sz="1800" b="1" dirty="0">
                  <a:latin typeface="+mn-lt"/>
                  <a:cs typeface="Arial" charset="0"/>
                </a:rPr>
                <a:t>Radio Access Network</a:t>
              </a:r>
            </a:p>
          </p:txBody>
        </p:sp>
        <p:graphicFrame>
          <p:nvGraphicFramePr>
            <p:cNvPr id="28692" name="Object 5"/>
            <p:cNvGraphicFramePr>
              <a:graphicFrameLocks noChangeAspect="1"/>
            </p:cNvGraphicFramePr>
            <p:nvPr/>
          </p:nvGraphicFramePr>
          <p:xfrm>
            <a:off x="2335" y="3125"/>
            <a:ext cx="309" cy="32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3846" name="CorelDRAW" r:id="rId15" imgW="4030920" imgH="6855120" progId="">
                    <p:embed/>
                  </p:oleObj>
                </mc:Choice>
                <mc:Fallback>
                  <p:oleObj name="CorelDRAW" r:id="rId15" imgW="4030920" imgH="68551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35" y="3125"/>
                          <a:ext cx="309" cy="32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8693" name="Object 6"/>
            <p:cNvGraphicFramePr>
              <a:graphicFrameLocks noChangeAspect="1"/>
            </p:cNvGraphicFramePr>
            <p:nvPr/>
          </p:nvGraphicFramePr>
          <p:xfrm>
            <a:off x="3007" y="2933"/>
            <a:ext cx="252" cy="3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3847" name="CorelDRAW" r:id="rId17" imgW="3333960" imgH="7332480" progId="">
                    <p:embed/>
                  </p:oleObj>
                </mc:Choice>
                <mc:Fallback>
                  <p:oleObj name="CorelDRAW" r:id="rId17" imgW="3333960" imgH="733248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07" y="2933"/>
                          <a:ext cx="252" cy="34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28694" name="Group 56"/>
            <p:cNvGrpSpPr>
              <a:grpSpLocks noChangeAspect="1"/>
            </p:cNvGrpSpPr>
            <p:nvPr/>
          </p:nvGrpSpPr>
          <p:grpSpPr bwMode="auto">
            <a:xfrm>
              <a:off x="2671" y="3217"/>
              <a:ext cx="515" cy="476"/>
              <a:chOff x="2688" y="2388"/>
              <a:chExt cx="585" cy="1452"/>
            </a:xfrm>
          </p:grpSpPr>
          <p:sp>
            <p:nvSpPr>
              <p:cNvPr id="28700" name="AutoShape 57"/>
              <p:cNvSpPr>
                <a:spLocks noChangeAspect="1" noChangeArrowheads="1"/>
              </p:cNvSpPr>
              <p:nvPr/>
            </p:nvSpPr>
            <p:spPr bwMode="auto">
              <a:xfrm>
                <a:off x="2716" y="3544"/>
                <a:ext cx="557" cy="97"/>
              </a:xfrm>
              <a:prstGeom prst="parallelogram">
                <a:avLst>
                  <a:gd name="adj" fmla="val 98974"/>
                </a:avLst>
              </a:prstGeom>
              <a:gradFill rotWithShape="0">
                <a:gsLst>
                  <a:gs pos="0">
                    <a:srgbClr val="EAEAEA"/>
                  </a:gs>
                  <a:gs pos="100000">
                    <a:srgbClr val="838383"/>
                  </a:gs>
                </a:gsLst>
                <a:lin ang="2700000" scaled="1"/>
              </a:gra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3" dir="b"/>
              </a:scene3d>
              <a:sp3d extrusionH="74600" prstMaterial="legacyMetal">
                <a:bevelT w="13500" h="13500" prst="angle"/>
                <a:bevelB w="13500" h="13500" prst="angle"/>
                <a:extrusionClr>
                  <a:srgbClr val="C0C0C0"/>
                </a:extrusionClr>
                <a:contourClr>
                  <a:srgbClr val="EAEAEA"/>
                </a:contourClr>
              </a:sp3d>
            </p:spPr>
            <p:txBody>
              <a:bodyPr wrap="none" lIns="76200" tIns="76200" rIns="76200" bIns="76200" anchor="ctr" anchorCtr="1">
                <a:flatTx/>
              </a:bodyPr>
              <a:lstStyle>
                <a:lvl1pPr>
                  <a:spcBef>
                    <a:spcPct val="20000"/>
                  </a:spcBef>
                  <a:buBlip>
                    <a:blip r:embed="rId4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>
                  <a:spcBef>
                    <a:spcPct val="15000"/>
                  </a:spcBef>
                  <a:spcAft>
                    <a:spcPct val="15000"/>
                  </a:spcAft>
                  <a:buClr>
                    <a:schemeClr val="accent1"/>
                  </a:buClr>
                  <a:buFontTx/>
                  <a:buNone/>
                </a:pPr>
                <a:endParaRPr lang="en-US" altLang="en-US" sz="1800" dirty="0">
                  <a:latin typeface="Arial" panose="020B0604020202020204" pitchFamily="34" charset="0"/>
                  <a:ea typeface="ＭＳ Ｐゴシック" panose="020B0600070205080204" pitchFamily="34" charset="-128"/>
                </a:endParaRPr>
              </a:p>
            </p:txBody>
          </p:sp>
          <p:grpSp>
            <p:nvGrpSpPr>
              <p:cNvPr id="28701" name="Group 58"/>
              <p:cNvGrpSpPr>
                <a:grpSpLocks noChangeAspect="1"/>
              </p:cNvGrpSpPr>
              <p:nvPr/>
            </p:nvGrpSpPr>
            <p:grpSpPr bwMode="auto">
              <a:xfrm>
                <a:off x="3011" y="2486"/>
                <a:ext cx="83" cy="217"/>
                <a:chOff x="2849" y="1579"/>
                <a:chExt cx="83" cy="217"/>
              </a:xfrm>
            </p:grpSpPr>
            <p:sp>
              <p:nvSpPr>
                <p:cNvPr id="28766" name="Freeform 59"/>
                <p:cNvSpPr>
                  <a:spLocks noChangeAspect="1"/>
                </p:cNvSpPr>
                <p:nvPr/>
              </p:nvSpPr>
              <p:spPr bwMode="auto">
                <a:xfrm>
                  <a:off x="2849" y="1584"/>
                  <a:ext cx="23" cy="161"/>
                </a:xfrm>
                <a:custGeom>
                  <a:avLst/>
                  <a:gdLst>
                    <a:gd name="T0" fmla="*/ 0 w 48"/>
                    <a:gd name="T1" fmla="*/ 0 h 96"/>
                    <a:gd name="T2" fmla="*/ 0 w 48"/>
                    <a:gd name="T3" fmla="*/ 2147483646 h 96"/>
                    <a:gd name="T4" fmla="*/ 0 w 48"/>
                    <a:gd name="T5" fmla="*/ 2147483646 h 96"/>
                    <a:gd name="T6" fmla="*/ 0 60000 65536"/>
                    <a:gd name="T7" fmla="*/ 0 60000 65536"/>
                    <a:gd name="T8" fmla="*/ 0 60000 65536"/>
                    <a:gd name="T9" fmla="*/ 0 w 48"/>
                    <a:gd name="T10" fmla="*/ 0 h 96"/>
                    <a:gd name="T11" fmla="*/ 48 w 48"/>
                    <a:gd name="T12" fmla="*/ 96 h 9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8" h="96">
                      <a:moveTo>
                        <a:pt x="0" y="0"/>
                      </a:moveTo>
                      <a:cubicBezTo>
                        <a:pt x="24" y="16"/>
                        <a:pt x="48" y="32"/>
                        <a:pt x="48" y="48"/>
                      </a:cubicBezTo>
                      <a:cubicBezTo>
                        <a:pt x="48" y="64"/>
                        <a:pt x="8" y="88"/>
                        <a:pt x="0" y="96"/>
                      </a:cubicBezTo>
                    </a:path>
                  </a:pathLst>
                </a:custGeom>
                <a:noFill/>
                <a:ln w="6350">
                  <a:solidFill>
                    <a:schemeClr val="accent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GB" dirty="0"/>
                </a:p>
              </p:txBody>
            </p:sp>
            <p:sp>
              <p:nvSpPr>
                <p:cNvPr id="28767" name="Freeform 60"/>
                <p:cNvSpPr>
                  <a:spLocks noChangeAspect="1"/>
                </p:cNvSpPr>
                <p:nvPr/>
              </p:nvSpPr>
              <p:spPr bwMode="auto">
                <a:xfrm>
                  <a:off x="2900" y="1579"/>
                  <a:ext cx="32" cy="217"/>
                </a:xfrm>
                <a:custGeom>
                  <a:avLst/>
                  <a:gdLst>
                    <a:gd name="T0" fmla="*/ 0 w 48"/>
                    <a:gd name="T1" fmla="*/ 0 h 96"/>
                    <a:gd name="T2" fmla="*/ 1 w 48"/>
                    <a:gd name="T3" fmla="*/ 2147483646 h 96"/>
                    <a:gd name="T4" fmla="*/ 0 w 48"/>
                    <a:gd name="T5" fmla="*/ 2147483646 h 96"/>
                    <a:gd name="T6" fmla="*/ 0 60000 65536"/>
                    <a:gd name="T7" fmla="*/ 0 60000 65536"/>
                    <a:gd name="T8" fmla="*/ 0 60000 65536"/>
                    <a:gd name="T9" fmla="*/ 0 w 48"/>
                    <a:gd name="T10" fmla="*/ 0 h 96"/>
                    <a:gd name="T11" fmla="*/ 48 w 48"/>
                    <a:gd name="T12" fmla="*/ 96 h 9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8" h="96">
                      <a:moveTo>
                        <a:pt x="0" y="0"/>
                      </a:moveTo>
                      <a:cubicBezTo>
                        <a:pt x="24" y="16"/>
                        <a:pt x="48" y="32"/>
                        <a:pt x="48" y="48"/>
                      </a:cubicBezTo>
                      <a:cubicBezTo>
                        <a:pt x="48" y="64"/>
                        <a:pt x="8" y="88"/>
                        <a:pt x="0" y="96"/>
                      </a:cubicBezTo>
                    </a:path>
                  </a:pathLst>
                </a:custGeom>
                <a:noFill/>
                <a:ln w="6350">
                  <a:solidFill>
                    <a:schemeClr val="accent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GB" dirty="0"/>
                </a:p>
              </p:txBody>
            </p:sp>
          </p:grpSp>
          <p:grpSp>
            <p:nvGrpSpPr>
              <p:cNvPr id="28702" name="Group 61"/>
              <p:cNvGrpSpPr>
                <a:grpSpLocks noChangeAspect="1"/>
              </p:cNvGrpSpPr>
              <p:nvPr/>
            </p:nvGrpSpPr>
            <p:grpSpPr bwMode="auto">
              <a:xfrm>
                <a:off x="2688" y="2486"/>
                <a:ext cx="81" cy="217"/>
                <a:chOff x="2526" y="1579"/>
                <a:chExt cx="81" cy="217"/>
              </a:xfrm>
            </p:grpSpPr>
            <p:sp>
              <p:nvSpPr>
                <p:cNvPr id="28764" name="Freeform 62"/>
                <p:cNvSpPr>
                  <a:spLocks noChangeAspect="1"/>
                </p:cNvSpPr>
                <p:nvPr/>
              </p:nvSpPr>
              <p:spPr bwMode="auto">
                <a:xfrm flipH="1">
                  <a:off x="2584" y="1584"/>
                  <a:ext cx="23" cy="161"/>
                </a:xfrm>
                <a:custGeom>
                  <a:avLst/>
                  <a:gdLst>
                    <a:gd name="T0" fmla="*/ 0 w 48"/>
                    <a:gd name="T1" fmla="*/ 0 h 96"/>
                    <a:gd name="T2" fmla="*/ 0 w 48"/>
                    <a:gd name="T3" fmla="*/ 2147483646 h 96"/>
                    <a:gd name="T4" fmla="*/ 0 w 48"/>
                    <a:gd name="T5" fmla="*/ 2147483646 h 96"/>
                    <a:gd name="T6" fmla="*/ 0 60000 65536"/>
                    <a:gd name="T7" fmla="*/ 0 60000 65536"/>
                    <a:gd name="T8" fmla="*/ 0 60000 65536"/>
                    <a:gd name="T9" fmla="*/ 0 w 48"/>
                    <a:gd name="T10" fmla="*/ 0 h 96"/>
                    <a:gd name="T11" fmla="*/ 48 w 48"/>
                    <a:gd name="T12" fmla="*/ 96 h 9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8" h="96">
                      <a:moveTo>
                        <a:pt x="0" y="0"/>
                      </a:moveTo>
                      <a:cubicBezTo>
                        <a:pt x="24" y="16"/>
                        <a:pt x="48" y="32"/>
                        <a:pt x="48" y="48"/>
                      </a:cubicBezTo>
                      <a:cubicBezTo>
                        <a:pt x="48" y="64"/>
                        <a:pt x="8" y="88"/>
                        <a:pt x="0" y="96"/>
                      </a:cubicBezTo>
                    </a:path>
                  </a:pathLst>
                </a:custGeom>
                <a:noFill/>
                <a:ln w="6350">
                  <a:solidFill>
                    <a:schemeClr val="accent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GB" dirty="0"/>
                </a:p>
              </p:txBody>
            </p:sp>
            <p:sp>
              <p:nvSpPr>
                <p:cNvPr id="28765" name="Freeform 63"/>
                <p:cNvSpPr>
                  <a:spLocks noChangeAspect="1"/>
                </p:cNvSpPr>
                <p:nvPr/>
              </p:nvSpPr>
              <p:spPr bwMode="auto">
                <a:xfrm flipH="1">
                  <a:off x="2526" y="1579"/>
                  <a:ext cx="32" cy="217"/>
                </a:xfrm>
                <a:custGeom>
                  <a:avLst/>
                  <a:gdLst>
                    <a:gd name="T0" fmla="*/ 0 w 48"/>
                    <a:gd name="T1" fmla="*/ 0 h 96"/>
                    <a:gd name="T2" fmla="*/ 1 w 48"/>
                    <a:gd name="T3" fmla="*/ 2147483646 h 96"/>
                    <a:gd name="T4" fmla="*/ 0 w 48"/>
                    <a:gd name="T5" fmla="*/ 2147483646 h 96"/>
                    <a:gd name="T6" fmla="*/ 0 60000 65536"/>
                    <a:gd name="T7" fmla="*/ 0 60000 65536"/>
                    <a:gd name="T8" fmla="*/ 0 60000 65536"/>
                    <a:gd name="T9" fmla="*/ 0 w 48"/>
                    <a:gd name="T10" fmla="*/ 0 h 96"/>
                    <a:gd name="T11" fmla="*/ 48 w 48"/>
                    <a:gd name="T12" fmla="*/ 96 h 9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8" h="96">
                      <a:moveTo>
                        <a:pt x="0" y="0"/>
                      </a:moveTo>
                      <a:cubicBezTo>
                        <a:pt x="24" y="16"/>
                        <a:pt x="48" y="32"/>
                        <a:pt x="48" y="48"/>
                      </a:cubicBezTo>
                      <a:cubicBezTo>
                        <a:pt x="48" y="64"/>
                        <a:pt x="8" y="88"/>
                        <a:pt x="0" y="96"/>
                      </a:cubicBezTo>
                    </a:path>
                  </a:pathLst>
                </a:custGeom>
                <a:noFill/>
                <a:ln w="6350">
                  <a:solidFill>
                    <a:schemeClr val="accent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GB" dirty="0"/>
                </a:p>
              </p:txBody>
            </p:sp>
          </p:grpSp>
          <p:grpSp>
            <p:nvGrpSpPr>
              <p:cNvPr id="28703" name="Group 64"/>
              <p:cNvGrpSpPr>
                <a:grpSpLocks noChangeAspect="1"/>
              </p:cNvGrpSpPr>
              <p:nvPr/>
            </p:nvGrpSpPr>
            <p:grpSpPr bwMode="auto">
              <a:xfrm>
                <a:off x="2802" y="2400"/>
                <a:ext cx="189" cy="1218"/>
                <a:chOff x="2640" y="1484"/>
                <a:chExt cx="189" cy="1218"/>
              </a:xfrm>
            </p:grpSpPr>
            <p:sp>
              <p:nvSpPr>
                <p:cNvPr id="28710" name="Line 65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677" y="2490"/>
                  <a:ext cx="134" cy="141"/>
                </a:xfrm>
                <a:prstGeom prst="line">
                  <a:avLst/>
                </a:prstGeom>
                <a:noFill/>
                <a:ln w="6350">
                  <a:solidFill>
                    <a:srgbClr val="B2B2B2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GB" dirty="0"/>
                </a:p>
              </p:txBody>
            </p:sp>
            <p:sp>
              <p:nvSpPr>
                <p:cNvPr id="28711" name="Line 66"/>
                <p:cNvSpPr>
                  <a:spLocks noChangeAspect="1" noChangeShapeType="1"/>
                </p:cNvSpPr>
                <p:nvPr/>
              </p:nvSpPr>
              <p:spPr bwMode="auto">
                <a:xfrm>
                  <a:off x="2647" y="2492"/>
                  <a:ext cx="182" cy="152"/>
                </a:xfrm>
                <a:prstGeom prst="line">
                  <a:avLst/>
                </a:prstGeom>
                <a:noFill/>
                <a:ln w="6350">
                  <a:solidFill>
                    <a:srgbClr val="B2B2B2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GB" dirty="0"/>
                </a:p>
              </p:txBody>
            </p:sp>
            <p:sp>
              <p:nvSpPr>
                <p:cNvPr id="28712" name="Freeform 67"/>
                <p:cNvSpPr>
                  <a:spLocks noChangeAspect="1"/>
                </p:cNvSpPr>
                <p:nvPr/>
              </p:nvSpPr>
              <p:spPr bwMode="auto">
                <a:xfrm rot="-5400000">
                  <a:off x="2643" y="1621"/>
                  <a:ext cx="180" cy="39"/>
                </a:xfrm>
                <a:custGeom>
                  <a:avLst/>
                  <a:gdLst>
                    <a:gd name="T0" fmla="*/ 0 w 94"/>
                    <a:gd name="T1" fmla="*/ 0 h 23"/>
                    <a:gd name="T2" fmla="*/ 2147483646 w 94"/>
                    <a:gd name="T3" fmla="*/ 0 h 23"/>
                    <a:gd name="T4" fmla="*/ 2147483646 w 94"/>
                    <a:gd name="T5" fmla="*/ 2147483646 h 23"/>
                    <a:gd name="T6" fmla="*/ 0 w 94"/>
                    <a:gd name="T7" fmla="*/ 2147483646 h 23"/>
                    <a:gd name="T8" fmla="*/ 0 w 94"/>
                    <a:gd name="T9" fmla="*/ 0 h 2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94"/>
                    <a:gd name="T16" fmla="*/ 0 h 23"/>
                    <a:gd name="T17" fmla="*/ 94 w 94"/>
                    <a:gd name="T18" fmla="*/ 23 h 2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94" h="23">
                      <a:moveTo>
                        <a:pt x="0" y="0"/>
                      </a:moveTo>
                      <a:lnTo>
                        <a:pt x="93" y="0"/>
                      </a:lnTo>
                      <a:lnTo>
                        <a:pt x="93" y="22"/>
                      </a:lnTo>
                      <a:lnTo>
                        <a:pt x="0" y="22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cap="rnd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/>
                <a:lstStyle/>
                <a:p>
                  <a:endParaRPr lang="en-GB" dirty="0"/>
                </a:p>
              </p:txBody>
            </p:sp>
            <p:grpSp>
              <p:nvGrpSpPr>
                <p:cNvPr id="28713" name="Group 68"/>
                <p:cNvGrpSpPr>
                  <a:grpSpLocks noChangeAspect="1"/>
                </p:cNvGrpSpPr>
                <p:nvPr/>
              </p:nvGrpSpPr>
              <p:grpSpPr bwMode="auto">
                <a:xfrm>
                  <a:off x="2711" y="1711"/>
                  <a:ext cx="60" cy="188"/>
                  <a:chOff x="2682" y="1711"/>
                  <a:chExt cx="74" cy="188"/>
                </a:xfrm>
              </p:grpSpPr>
              <p:sp>
                <p:nvSpPr>
                  <p:cNvPr id="28762" name="Line 6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692" y="1711"/>
                    <a:ext cx="64" cy="188"/>
                  </a:xfrm>
                  <a:prstGeom prst="line">
                    <a:avLst/>
                  </a:prstGeom>
                  <a:noFill/>
                  <a:ln w="6350">
                    <a:solidFill>
                      <a:srgbClr val="B2B2B2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GB" dirty="0"/>
                  </a:p>
                </p:txBody>
              </p:sp>
              <p:sp>
                <p:nvSpPr>
                  <p:cNvPr id="28763" name="Line 70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682" y="1711"/>
                    <a:ext cx="51" cy="188"/>
                  </a:xfrm>
                  <a:prstGeom prst="line">
                    <a:avLst/>
                  </a:prstGeom>
                  <a:noFill/>
                  <a:ln w="6350">
                    <a:solidFill>
                      <a:srgbClr val="B2B2B2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GB" dirty="0"/>
                  </a:p>
                </p:txBody>
              </p:sp>
            </p:grpSp>
            <p:sp>
              <p:nvSpPr>
                <p:cNvPr id="28714" name="Line 71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762" y="1712"/>
                  <a:ext cx="1" cy="200"/>
                </a:xfrm>
                <a:prstGeom prst="line">
                  <a:avLst/>
                </a:prstGeom>
                <a:noFill/>
                <a:ln w="6350">
                  <a:solidFill>
                    <a:srgbClr val="676767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GB" dirty="0"/>
                </a:p>
              </p:txBody>
            </p:sp>
            <p:sp>
              <p:nvSpPr>
                <p:cNvPr id="28715" name="Line 72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645" y="2489"/>
                  <a:ext cx="35" cy="181"/>
                </a:xfrm>
                <a:prstGeom prst="line">
                  <a:avLst/>
                </a:prstGeom>
                <a:noFill/>
                <a:ln w="6350">
                  <a:solidFill>
                    <a:srgbClr val="91919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GB" dirty="0"/>
                </a:p>
              </p:txBody>
            </p:sp>
            <p:sp>
              <p:nvSpPr>
                <p:cNvPr id="28716" name="Line 73"/>
                <p:cNvSpPr>
                  <a:spLocks noChangeAspect="1" noChangeShapeType="1"/>
                </p:cNvSpPr>
                <p:nvPr/>
              </p:nvSpPr>
              <p:spPr bwMode="auto">
                <a:xfrm>
                  <a:off x="2666" y="2299"/>
                  <a:ext cx="12" cy="187"/>
                </a:xfrm>
                <a:prstGeom prst="line">
                  <a:avLst/>
                </a:prstGeom>
                <a:noFill/>
                <a:ln w="6350">
                  <a:solidFill>
                    <a:srgbClr val="91919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GB" dirty="0"/>
                </a:p>
              </p:txBody>
            </p:sp>
            <p:grpSp>
              <p:nvGrpSpPr>
                <p:cNvPr id="28717" name="Group 74"/>
                <p:cNvGrpSpPr>
                  <a:grpSpLocks noChangeAspect="1"/>
                </p:cNvGrpSpPr>
                <p:nvPr/>
              </p:nvGrpSpPr>
              <p:grpSpPr bwMode="auto">
                <a:xfrm>
                  <a:off x="2685" y="2283"/>
                  <a:ext cx="130" cy="205"/>
                  <a:chOff x="2650" y="2283"/>
                  <a:chExt cx="160" cy="205"/>
                </a:xfrm>
              </p:grpSpPr>
              <p:sp>
                <p:nvSpPr>
                  <p:cNvPr id="28760" name="Line 7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662" y="2283"/>
                    <a:ext cx="148" cy="205"/>
                  </a:xfrm>
                  <a:prstGeom prst="line">
                    <a:avLst/>
                  </a:prstGeom>
                  <a:noFill/>
                  <a:ln w="6350">
                    <a:solidFill>
                      <a:srgbClr val="B2B2B2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GB" dirty="0"/>
                  </a:p>
                </p:txBody>
              </p:sp>
              <p:sp>
                <p:nvSpPr>
                  <p:cNvPr id="28761" name="Line 76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650" y="2288"/>
                    <a:ext cx="137" cy="197"/>
                  </a:xfrm>
                  <a:prstGeom prst="line">
                    <a:avLst/>
                  </a:prstGeom>
                  <a:noFill/>
                  <a:ln w="6350">
                    <a:solidFill>
                      <a:srgbClr val="B2B2B2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GB" dirty="0"/>
                  </a:p>
                </p:txBody>
              </p:sp>
            </p:grpSp>
            <p:sp>
              <p:nvSpPr>
                <p:cNvPr id="28718" name="Line 77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668" y="2088"/>
                  <a:ext cx="31" cy="211"/>
                </a:xfrm>
                <a:prstGeom prst="line">
                  <a:avLst/>
                </a:prstGeom>
                <a:noFill/>
                <a:ln w="6350">
                  <a:solidFill>
                    <a:srgbClr val="91919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GB" dirty="0"/>
                </a:p>
              </p:txBody>
            </p:sp>
            <p:grpSp>
              <p:nvGrpSpPr>
                <p:cNvPr id="28719" name="Group 78"/>
                <p:cNvGrpSpPr>
                  <a:grpSpLocks noChangeAspect="1"/>
                </p:cNvGrpSpPr>
                <p:nvPr/>
              </p:nvGrpSpPr>
              <p:grpSpPr bwMode="auto">
                <a:xfrm>
                  <a:off x="2694" y="2085"/>
                  <a:ext cx="105" cy="196"/>
                  <a:chOff x="2661" y="2085"/>
                  <a:chExt cx="128" cy="196"/>
                </a:xfrm>
              </p:grpSpPr>
              <p:sp>
                <p:nvSpPr>
                  <p:cNvPr id="28758" name="Line 79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661" y="2085"/>
                    <a:ext cx="111" cy="193"/>
                  </a:xfrm>
                  <a:prstGeom prst="line">
                    <a:avLst/>
                  </a:prstGeom>
                  <a:noFill/>
                  <a:ln w="6350">
                    <a:solidFill>
                      <a:srgbClr val="B2B2B2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GB" dirty="0"/>
                  </a:p>
                </p:txBody>
              </p:sp>
              <p:sp>
                <p:nvSpPr>
                  <p:cNvPr id="28759" name="Line 8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674" y="2088"/>
                    <a:ext cx="115" cy="193"/>
                  </a:xfrm>
                  <a:prstGeom prst="line">
                    <a:avLst/>
                  </a:prstGeom>
                  <a:noFill/>
                  <a:ln w="6350">
                    <a:solidFill>
                      <a:srgbClr val="B2B2B2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GB" dirty="0"/>
                  </a:p>
                </p:txBody>
              </p:sp>
            </p:grpSp>
            <p:grpSp>
              <p:nvGrpSpPr>
                <p:cNvPr id="28720" name="Group 81"/>
                <p:cNvGrpSpPr>
                  <a:grpSpLocks noChangeAspect="1"/>
                </p:cNvGrpSpPr>
                <p:nvPr/>
              </p:nvGrpSpPr>
              <p:grpSpPr bwMode="auto">
                <a:xfrm>
                  <a:off x="2703" y="1897"/>
                  <a:ext cx="83" cy="193"/>
                  <a:chOff x="2672" y="1897"/>
                  <a:chExt cx="102" cy="193"/>
                </a:xfrm>
              </p:grpSpPr>
              <p:sp>
                <p:nvSpPr>
                  <p:cNvPr id="28756" name="Line 8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680" y="1904"/>
                    <a:ext cx="94" cy="181"/>
                  </a:xfrm>
                  <a:prstGeom prst="line">
                    <a:avLst/>
                  </a:prstGeom>
                  <a:noFill/>
                  <a:ln w="6350">
                    <a:solidFill>
                      <a:srgbClr val="B2B2B2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GB" dirty="0"/>
                  </a:p>
                </p:txBody>
              </p:sp>
              <p:sp>
                <p:nvSpPr>
                  <p:cNvPr id="28757" name="Line 83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672" y="1897"/>
                    <a:ext cx="84" cy="193"/>
                  </a:xfrm>
                  <a:prstGeom prst="line">
                    <a:avLst/>
                  </a:prstGeom>
                  <a:noFill/>
                  <a:ln w="6350">
                    <a:solidFill>
                      <a:srgbClr val="B2B2B2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GB" dirty="0"/>
                  </a:p>
                </p:txBody>
              </p:sp>
            </p:grpSp>
            <p:sp>
              <p:nvSpPr>
                <p:cNvPr id="28721" name="Line 84"/>
                <p:cNvSpPr>
                  <a:spLocks noChangeAspect="1" noChangeShapeType="1"/>
                </p:cNvSpPr>
                <p:nvPr/>
              </p:nvSpPr>
              <p:spPr bwMode="auto">
                <a:xfrm>
                  <a:off x="2688" y="1911"/>
                  <a:ext cx="10" cy="169"/>
                </a:xfrm>
                <a:prstGeom prst="line">
                  <a:avLst/>
                </a:prstGeom>
                <a:noFill/>
                <a:ln w="6350">
                  <a:solidFill>
                    <a:srgbClr val="91919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GB" dirty="0"/>
                </a:p>
              </p:txBody>
            </p:sp>
            <p:sp>
              <p:nvSpPr>
                <p:cNvPr id="28722" name="Line 85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689" y="1701"/>
                  <a:ext cx="26" cy="211"/>
                </a:xfrm>
                <a:prstGeom prst="line">
                  <a:avLst/>
                </a:prstGeom>
                <a:noFill/>
                <a:ln w="6350">
                  <a:solidFill>
                    <a:srgbClr val="91919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GB" dirty="0"/>
                </a:p>
              </p:txBody>
            </p:sp>
            <p:sp>
              <p:nvSpPr>
                <p:cNvPr id="28723" name="Freeform 86"/>
                <p:cNvSpPr>
                  <a:spLocks noChangeAspect="1"/>
                </p:cNvSpPr>
                <p:nvPr/>
              </p:nvSpPr>
              <p:spPr bwMode="auto">
                <a:xfrm>
                  <a:off x="2670" y="1702"/>
                  <a:ext cx="52" cy="966"/>
                </a:xfrm>
                <a:custGeom>
                  <a:avLst/>
                  <a:gdLst>
                    <a:gd name="T0" fmla="*/ 1 w 74"/>
                    <a:gd name="T1" fmla="*/ 0 h 980"/>
                    <a:gd name="T2" fmla="*/ 1 w 74"/>
                    <a:gd name="T3" fmla="*/ 86 h 980"/>
                    <a:gd name="T4" fmla="*/ 0 w 74"/>
                    <a:gd name="T5" fmla="*/ 86 h 980"/>
                    <a:gd name="T6" fmla="*/ 1 w 74"/>
                    <a:gd name="T7" fmla="*/ 0 h 980"/>
                    <a:gd name="T8" fmla="*/ 1 w 74"/>
                    <a:gd name="T9" fmla="*/ 0 h 9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4"/>
                    <a:gd name="T16" fmla="*/ 0 h 980"/>
                    <a:gd name="T17" fmla="*/ 74 w 74"/>
                    <a:gd name="T18" fmla="*/ 980 h 9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4" h="980">
                      <a:moveTo>
                        <a:pt x="73" y="0"/>
                      </a:moveTo>
                      <a:lnTo>
                        <a:pt x="6" y="979"/>
                      </a:lnTo>
                      <a:lnTo>
                        <a:pt x="0" y="979"/>
                      </a:lnTo>
                      <a:lnTo>
                        <a:pt x="67" y="0"/>
                      </a:lnTo>
                      <a:lnTo>
                        <a:pt x="73" y="0"/>
                      </a:lnTo>
                    </a:path>
                  </a:pathLst>
                </a:custGeom>
                <a:solidFill>
                  <a:srgbClr val="919191"/>
                </a:solidFill>
                <a:ln w="6350" cap="rnd">
                  <a:solidFill>
                    <a:srgbClr val="91919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GB" dirty="0"/>
                </a:p>
              </p:txBody>
            </p:sp>
            <p:sp>
              <p:nvSpPr>
                <p:cNvPr id="28724" name="Freeform 87"/>
                <p:cNvSpPr>
                  <a:spLocks noChangeAspect="1"/>
                </p:cNvSpPr>
                <p:nvPr/>
              </p:nvSpPr>
              <p:spPr bwMode="auto">
                <a:xfrm>
                  <a:off x="2651" y="2489"/>
                  <a:ext cx="167" cy="24"/>
                </a:xfrm>
                <a:custGeom>
                  <a:avLst/>
                  <a:gdLst>
                    <a:gd name="T0" fmla="*/ 0 w 205"/>
                    <a:gd name="T1" fmla="*/ 24 h 24"/>
                    <a:gd name="T2" fmla="*/ 2 w 205"/>
                    <a:gd name="T3" fmla="*/ 0 h 24"/>
                    <a:gd name="T4" fmla="*/ 2 w 205"/>
                    <a:gd name="T5" fmla="*/ 0 h 24"/>
                    <a:gd name="T6" fmla="*/ 2 w 205"/>
                    <a:gd name="T7" fmla="*/ 24 h 24"/>
                    <a:gd name="T8" fmla="*/ 0 w 205"/>
                    <a:gd name="T9" fmla="*/ 24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05"/>
                    <a:gd name="T16" fmla="*/ 0 h 24"/>
                    <a:gd name="T17" fmla="*/ 205 w 205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05" h="24">
                      <a:moveTo>
                        <a:pt x="0" y="24"/>
                      </a:moveTo>
                      <a:lnTo>
                        <a:pt x="37" y="0"/>
                      </a:lnTo>
                      <a:lnTo>
                        <a:pt x="205" y="0"/>
                      </a:lnTo>
                      <a:lnTo>
                        <a:pt x="174" y="24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CECECE"/>
                </a:solidFill>
                <a:ln w="6350">
                  <a:solidFill>
                    <a:srgbClr val="676767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GB" dirty="0"/>
                </a:p>
              </p:txBody>
            </p:sp>
            <p:sp>
              <p:nvSpPr>
                <p:cNvPr id="28725" name="Freeform 88"/>
                <p:cNvSpPr>
                  <a:spLocks noChangeAspect="1"/>
                </p:cNvSpPr>
                <p:nvPr/>
              </p:nvSpPr>
              <p:spPr bwMode="auto">
                <a:xfrm>
                  <a:off x="2686" y="1897"/>
                  <a:ext cx="90" cy="14"/>
                </a:xfrm>
                <a:custGeom>
                  <a:avLst/>
                  <a:gdLst>
                    <a:gd name="T0" fmla="*/ 0 w 110"/>
                    <a:gd name="T1" fmla="*/ 14 h 14"/>
                    <a:gd name="T2" fmla="*/ 2 w 110"/>
                    <a:gd name="T3" fmla="*/ 0 h 14"/>
                    <a:gd name="T4" fmla="*/ 2 w 110"/>
                    <a:gd name="T5" fmla="*/ 0 h 14"/>
                    <a:gd name="T6" fmla="*/ 2 w 110"/>
                    <a:gd name="T7" fmla="*/ 14 h 14"/>
                    <a:gd name="T8" fmla="*/ 0 w 110"/>
                    <a:gd name="T9" fmla="*/ 14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0"/>
                    <a:gd name="T16" fmla="*/ 0 h 14"/>
                    <a:gd name="T17" fmla="*/ 110 w 110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0" h="14">
                      <a:moveTo>
                        <a:pt x="0" y="14"/>
                      </a:moveTo>
                      <a:lnTo>
                        <a:pt x="33" y="0"/>
                      </a:lnTo>
                      <a:lnTo>
                        <a:pt x="110" y="0"/>
                      </a:lnTo>
                      <a:lnTo>
                        <a:pt x="87" y="14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CECECE"/>
                </a:solidFill>
                <a:ln w="6350">
                  <a:solidFill>
                    <a:srgbClr val="676767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GB" dirty="0"/>
                </a:p>
              </p:txBody>
            </p:sp>
            <p:sp>
              <p:nvSpPr>
                <p:cNvPr id="28726" name="Freeform 89"/>
                <p:cNvSpPr>
                  <a:spLocks noChangeAspect="1"/>
                </p:cNvSpPr>
                <p:nvPr/>
              </p:nvSpPr>
              <p:spPr bwMode="auto">
                <a:xfrm>
                  <a:off x="2675" y="2084"/>
                  <a:ext cx="110" cy="21"/>
                </a:xfrm>
                <a:custGeom>
                  <a:avLst/>
                  <a:gdLst>
                    <a:gd name="T0" fmla="*/ 0 w 135"/>
                    <a:gd name="T1" fmla="*/ 21 h 21"/>
                    <a:gd name="T2" fmla="*/ 2 w 135"/>
                    <a:gd name="T3" fmla="*/ 0 h 21"/>
                    <a:gd name="T4" fmla="*/ 2 w 135"/>
                    <a:gd name="T5" fmla="*/ 0 h 21"/>
                    <a:gd name="T6" fmla="*/ 2 w 135"/>
                    <a:gd name="T7" fmla="*/ 21 h 21"/>
                    <a:gd name="T8" fmla="*/ 0 w 135"/>
                    <a:gd name="T9" fmla="*/ 21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5"/>
                    <a:gd name="T16" fmla="*/ 0 h 21"/>
                    <a:gd name="T17" fmla="*/ 135 w 135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5" h="21">
                      <a:moveTo>
                        <a:pt x="0" y="21"/>
                      </a:moveTo>
                      <a:lnTo>
                        <a:pt x="32" y="0"/>
                      </a:lnTo>
                      <a:lnTo>
                        <a:pt x="135" y="0"/>
                      </a:lnTo>
                      <a:lnTo>
                        <a:pt x="111" y="21"/>
                      </a:ln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CECECE"/>
                </a:solidFill>
                <a:ln w="6350">
                  <a:solidFill>
                    <a:srgbClr val="676767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GB" dirty="0"/>
                </a:p>
              </p:txBody>
            </p:sp>
            <p:sp>
              <p:nvSpPr>
                <p:cNvPr id="28727" name="Freeform 90"/>
                <p:cNvSpPr>
                  <a:spLocks noChangeAspect="1"/>
                </p:cNvSpPr>
                <p:nvPr/>
              </p:nvSpPr>
              <p:spPr bwMode="auto">
                <a:xfrm>
                  <a:off x="2666" y="2279"/>
                  <a:ext cx="137" cy="21"/>
                </a:xfrm>
                <a:custGeom>
                  <a:avLst/>
                  <a:gdLst>
                    <a:gd name="T0" fmla="*/ 0 w 168"/>
                    <a:gd name="T1" fmla="*/ 21 h 21"/>
                    <a:gd name="T2" fmla="*/ 2 w 168"/>
                    <a:gd name="T3" fmla="*/ 0 h 21"/>
                    <a:gd name="T4" fmla="*/ 2 w 168"/>
                    <a:gd name="T5" fmla="*/ 0 h 21"/>
                    <a:gd name="T6" fmla="*/ 2 w 168"/>
                    <a:gd name="T7" fmla="*/ 21 h 21"/>
                    <a:gd name="T8" fmla="*/ 0 w 168"/>
                    <a:gd name="T9" fmla="*/ 21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68"/>
                    <a:gd name="T16" fmla="*/ 0 h 21"/>
                    <a:gd name="T17" fmla="*/ 168 w 168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68" h="21">
                      <a:moveTo>
                        <a:pt x="0" y="21"/>
                      </a:moveTo>
                      <a:lnTo>
                        <a:pt x="32" y="0"/>
                      </a:lnTo>
                      <a:lnTo>
                        <a:pt x="168" y="0"/>
                      </a:lnTo>
                      <a:lnTo>
                        <a:pt x="142" y="21"/>
                      </a:ln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CECECE"/>
                </a:solidFill>
                <a:ln w="6350">
                  <a:solidFill>
                    <a:srgbClr val="676767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GB" dirty="0"/>
                </a:p>
              </p:txBody>
            </p:sp>
            <p:sp>
              <p:nvSpPr>
                <p:cNvPr id="28728" name="Line 91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640" y="1710"/>
                  <a:ext cx="58" cy="992"/>
                </a:xfrm>
                <a:prstGeom prst="line">
                  <a:avLst/>
                </a:prstGeom>
                <a:noFill/>
                <a:ln w="19050">
                  <a:solidFill>
                    <a:srgbClr val="676767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GB" dirty="0"/>
                </a:p>
              </p:txBody>
            </p:sp>
            <p:sp>
              <p:nvSpPr>
                <p:cNvPr id="28729" name="Line 92"/>
                <p:cNvSpPr>
                  <a:spLocks noChangeAspect="1" noChangeShapeType="1"/>
                </p:cNvSpPr>
                <p:nvPr/>
              </p:nvSpPr>
              <p:spPr bwMode="auto">
                <a:xfrm>
                  <a:off x="2747" y="1710"/>
                  <a:ext cx="58" cy="992"/>
                </a:xfrm>
                <a:prstGeom prst="line">
                  <a:avLst/>
                </a:prstGeom>
                <a:noFill/>
                <a:ln w="19050">
                  <a:solidFill>
                    <a:srgbClr val="676767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GB" dirty="0"/>
                </a:p>
              </p:txBody>
            </p:sp>
            <p:sp>
              <p:nvSpPr>
                <p:cNvPr id="28730" name="Line 93"/>
                <p:cNvSpPr>
                  <a:spLocks noChangeAspect="1" noChangeShapeType="1"/>
                </p:cNvSpPr>
                <p:nvPr/>
              </p:nvSpPr>
              <p:spPr bwMode="auto">
                <a:xfrm>
                  <a:off x="2762" y="1911"/>
                  <a:ext cx="25" cy="170"/>
                </a:xfrm>
                <a:prstGeom prst="line">
                  <a:avLst/>
                </a:prstGeom>
                <a:noFill/>
                <a:ln w="6350">
                  <a:solidFill>
                    <a:srgbClr val="676767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GB" dirty="0"/>
                </a:p>
              </p:txBody>
            </p:sp>
            <p:sp>
              <p:nvSpPr>
                <p:cNvPr id="28731" name="Line 94"/>
                <p:cNvSpPr>
                  <a:spLocks noChangeAspect="1" noChangeShapeType="1"/>
                </p:cNvSpPr>
                <p:nvPr/>
              </p:nvSpPr>
              <p:spPr bwMode="auto">
                <a:xfrm>
                  <a:off x="2783" y="2299"/>
                  <a:ext cx="33" cy="189"/>
                </a:xfrm>
                <a:prstGeom prst="line">
                  <a:avLst/>
                </a:prstGeom>
                <a:noFill/>
                <a:ln w="6350">
                  <a:solidFill>
                    <a:srgbClr val="676767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GB" dirty="0"/>
                </a:p>
              </p:txBody>
            </p:sp>
            <p:sp>
              <p:nvSpPr>
                <p:cNvPr id="28732" name="Line 95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782" y="2084"/>
                  <a:ext cx="5" cy="211"/>
                </a:xfrm>
                <a:prstGeom prst="line">
                  <a:avLst/>
                </a:prstGeom>
                <a:noFill/>
                <a:ln w="6350">
                  <a:solidFill>
                    <a:srgbClr val="676767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GB" dirty="0"/>
                </a:p>
              </p:txBody>
            </p:sp>
            <p:sp>
              <p:nvSpPr>
                <p:cNvPr id="28733" name="Line 96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805" y="2495"/>
                  <a:ext cx="7" cy="177"/>
                </a:xfrm>
                <a:prstGeom prst="line">
                  <a:avLst/>
                </a:prstGeom>
                <a:noFill/>
                <a:ln w="6350">
                  <a:solidFill>
                    <a:srgbClr val="676767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GB" dirty="0"/>
                </a:p>
              </p:txBody>
            </p:sp>
            <p:grpSp>
              <p:nvGrpSpPr>
                <p:cNvPr id="28734" name="Group 97"/>
                <p:cNvGrpSpPr>
                  <a:grpSpLocks noChangeAspect="1"/>
                </p:cNvGrpSpPr>
                <p:nvPr/>
              </p:nvGrpSpPr>
              <p:grpSpPr bwMode="auto">
                <a:xfrm>
                  <a:off x="2690" y="1720"/>
                  <a:ext cx="66" cy="192"/>
                  <a:chOff x="2656" y="1720"/>
                  <a:chExt cx="82" cy="192"/>
                </a:xfrm>
              </p:grpSpPr>
              <p:sp>
                <p:nvSpPr>
                  <p:cNvPr id="28754" name="Line 98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656" y="1721"/>
                    <a:ext cx="68" cy="191"/>
                  </a:xfrm>
                  <a:prstGeom prst="line">
                    <a:avLst/>
                  </a:prstGeom>
                  <a:noFill/>
                  <a:ln w="12700">
                    <a:solidFill>
                      <a:srgbClr val="676767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GB" dirty="0"/>
                  </a:p>
                </p:txBody>
              </p:sp>
              <p:sp>
                <p:nvSpPr>
                  <p:cNvPr id="28755" name="Line 9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669" y="1720"/>
                    <a:ext cx="69" cy="188"/>
                  </a:xfrm>
                  <a:prstGeom prst="line">
                    <a:avLst/>
                  </a:prstGeom>
                  <a:noFill/>
                  <a:ln w="12700">
                    <a:solidFill>
                      <a:srgbClr val="676767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GB" dirty="0"/>
                  </a:p>
                </p:txBody>
              </p:sp>
            </p:grpSp>
            <p:grpSp>
              <p:nvGrpSpPr>
                <p:cNvPr id="28735" name="Group 268"/>
                <p:cNvGrpSpPr>
                  <a:grpSpLocks noChangeAspect="1"/>
                </p:cNvGrpSpPr>
                <p:nvPr/>
              </p:nvGrpSpPr>
              <p:grpSpPr bwMode="auto">
                <a:xfrm>
                  <a:off x="2679" y="1912"/>
                  <a:ext cx="89" cy="192"/>
                  <a:chOff x="2656" y="1720"/>
                  <a:chExt cx="82" cy="192"/>
                </a:xfrm>
              </p:grpSpPr>
              <p:sp>
                <p:nvSpPr>
                  <p:cNvPr id="28752" name="Line 101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656" y="1721"/>
                    <a:ext cx="68" cy="191"/>
                  </a:xfrm>
                  <a:prstGeom prst="line">
                    <a:avLst/>
                  </a:prstGeom>
                  <a:noFill/>
                  <a:ln w="12700">
                    <a:solidFill>
                      <a:srgbClr val="676767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GB" dirty="0"/>
                  </a:p>
                </p:txBody>
              </p:sp>
              <p:sp>
                <p:nvSpPr>
                  <p:cNvPr id="28753" name="Line 10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669" y="1720"/>
                    <a:ext cx="69" cy="188"/>
                  </a:xfrm>
                  <a:prstGeom prst="line">
                    <a:avLst/>
                  </a:prstGeom>
                  <a:noFill/>
                  <a:ln w="12700">
                    <a:solidFill>
                      <a:srgbClr val="676767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GB" dirty="0"/>
                  </a:p>
                </p:txBody>
              </p:sp>
            </p:grpSp>
            <p:grpSp>
              <p:nvGrpSpPr>
                <p:cNvPr id="28736" name="Group 103"/>
                <p:cNvGrpSpPr>
                  <a:grpSpLocks noChangeAspect="1"/>
                </p:cNvGrpSpPr>
                <p:nvPr/>
              </p:nvGrpSpPr>
              <p:grpSpPr bwMode="auto">
                <a:xfrm>
                  <a:off x="2667" y="2106"/>
                  <a:ext cx="110" cy="194"/>
                  <a:chOff x="2667" y="2106"/>
                  <a:chExt cx="110" cy="194"/>
                </a:xfrm>
              </p:grpSpPr>
              <p:sp>
                <p:nvSpPr>
                  <p:cNvPr id="28750" name="Line 104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667" y="2106"/>
                    <a:ext cx="97" cy="194"/>
                  </a:xfrm>
                  <a:prstGeom prst="line">
                    <a:avLst/>
                  </a:prstGeom>
                  <a:noFill/>
                  <a:ln w="12700">
                    <a:solidFill>
                      <a:srgbClr val="676767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GB" dirty="0"/>
                  </a:p>
                </p:txBody>
              </p:sp>
              <p:sp>
                <p:nvSpPr>
                  <p:cNvPr id="28751" name="Line 10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680" y="2106"/>
                    <a:ext cx="97" cy="194"/>
                  </a:xfrm>
                  <a:prstGeom prst="line">
                    <a:avLst/>
                  </a:prstGeom>
                  <a:noFill/>
                  <a:ln w="12700">
                    <a:solidFill>
                      <a:srgbClr val="676767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GB" dirty="0"/>
                  </a:p>
                </p:txBody>
              </p:sp>
            </p:grpSp>
            <p:grpSp>
              <p:nvGrpSpPr>
                <p:cNvPr id="28737" name="Group 106"/>
                <p:cNvGrpSpPr>
                  <a:grpSpLocks noChangeAspect="1"/>
                </p:cNvGrpSpPr>
                <p:nvPr/>
              </p:nvGrpSpPr>
              <p:grpSpPr bwMode="auto">
                <a:xfrm>
                  <a:off x="2654" y="2301"/>
                  <a:ext cx="136" cy="209"/>
                  <a:chOff x="2654" y="2301"/>
                  <a:chExt cx="136" cy="209"/>
                </a:xfrm>
              </p:grpSpPr>
              <p:sp>
                <p:nvSpPr>
                  <p:cNvPr id="28748" name="Line 10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668" y="2301"/>
                    <a:ext cx="122" cy="209"/>
                  </a:xfrm>
                  <a:prstGeom prst="line">
                    <a:avLst/>
                  </a:prstGeom>
                  <a:noFill/>
                  <a:ln w="12700">
                    <a:solidFill>
                      <a:srgbClr val="676767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GB" dirty="0"/>
                  </a:p>
                </p:txBody>
              </p:sp>
              <p:sp>
                <p:nvSpPr>
                  <p:cNvPr id="28749" name="Line 108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654" y="2302"/>
                    <a:ext cx="121" cy="205"/>
                  </a:xfrm>
                  <a:prstGeom prst="line">
                    <a:avLst/>
                  </a:prstGeom>
                  <a:noFill/>
                  <a:ln w="12700">
                    <a:solidFill>
                      <a:srgbClr val="676767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GB" dirty="0"/>
                  </a:p>
                </p:txBody>
              </p:sp>
            </p:grpSp>
            <p:grpSp>
              <p:nvGrpSpPr>
                <p:cNvPr id="28738" name="Group 109"/>
                <p:cNvGrpSpPr>
                  <a:grpSpLocks noChangeAspect="1"/>
                </p:cNvGrpSpPr>
                <p:nvPr/>
              </p:nvGrpSpPr>
              <p:grpSpPr bwMode="auto">
                <a:xfrm>
                  <a:off x="2645" y="2515"/>
                  <a:ext cx="156" cy="157"/>
                  <a:chOff x="2645" y="2515"/>
                  <a:chExt cx="156" cy="157"/>
                </a:xfrm>
              </p:grpSpPr>
              <p:sp>
                <p:nvSpPr>
                  <p:cNvPr id="28746" name="Line 110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645" y="2515"/>
                    <a:ext cx="143" cy="156"/>
                  </a:xfrm>
                  <a:prstGeom prst="line">
                    <a:avLst/>
                  </a:prstGeom>
                  <a:noFill/>
                  <a:ln w="12700">
                    <a:solidFill>
                      <a:srgbClr val="676767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GB" dirty="0"/>
                  </a:p>
                </p:txBody>
              </p:sp>
              <p:sp>
                <p:nvSpPr>
                  <p:cNvPr id="28747" name="Line 11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655" y="2517"/>
                    <a:ext cx="146" cy="155"/>
                  </a:xfrm>
                  <a:prstGeom prst="line">
                    <a:avLst/>
                  </a:prstGeom>
                  <a:noFill/>
                  <a:ln w="12700">
                    <a:solidFill>
                      <a:srgbClr val="676767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GB" dirty="0"/>
                  </a:p>
                </p:txBody>
              </p:sp>
            </p:grpSp>
            <p:sp>
              <p:nvSpPr>
                <p:cNvPr id="28739" name="Line 112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2731" y="1484"/>
                  <a:ext cx="0" cy="207"/>
                </a:xfrm>
                <a:prstGeom prst="line">
                  <a:avLst/>
                </a:prstGeom>
                <a:noFill/>
                <a:ln w="12700">
                  <a:solidFill>
                    <a:srgbClr val="676767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GB" dirty="0"/>
                </a:p>
              </p:txBody>
            </p:sp>
            <p:sp>
              <p:nvSpPr>
                <p:cNvPr id="28740" name="Line 113"/>
                <p:cNvSpPr>
                  <a:spLocks noChangeAspect="1" noChangeShapeType="1"/>
                </p:cNvSpPr>
                <p:nvPr/>
              </p:nvSpPr>
              <p:spPr bwMode="auto">
                <a:xfrm>
                  <a:off x="2759" y="1691"/>
                  <a:ext cx="67" cy="976"/>
                </a:xfrm>
                <a:prstGeom prst="line">
                  <a:avLst/>
                </a:prstGeom>
                <a:noFill/>
                <a:ln w="15875">
                  <a:solidFill>
                    <a:srgbClr val="676767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GB" dirty="0"/>
                </a:p>
              </p:txBody>
            </p:sp>
            <p:sp>
              <p:nvSpPr>
                <p:cNvPr id="28741" name="Freeform 114"/>
                <p:cNvSpPr>
                  <a:spLocks noChangeAspect="1"/>
                </p:cNvSpPr>
                <p:nvPr/>
              </p:nvSpPr>
              <p:spPr bwMode="auto">
                <a:xfrm>
                  <a:off x="2672" y="1661"/>
                  <a:ext cx="115" cy="52"/>
                </a:xfrm>
                <a:custGeom>
                  <a:avLst/>
                  <a:gdLst>
                    <a:gd name="T0" fmla="*/ 55 w 115"/>
                    <a:gd name="T1" fmla="*/ 2147483646 h 42"/>
                    <a:gd name="T2" fmla="*/ 0 w 115"/>
                    <a:gd name="T3" fmla="*/ 2147483646 h 42"/>
                    <a:gd name="T4" fmla="*/ 115 w 115"/>
                    <a:gd name="T5" fmla="*/ 2147483646 h 42"/>
                    <a:gd name="T6" fmla="*/ 63 w 115"/>
                    <a:gd name="T7" fmla="*/ 0 h 4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15"/>
                    <a:gd name="T13" fmla="*/ 0 h 42"/>
                    <a:gd name="T14" fmla="*/ 115 w 115"/>
                    <a:gd name="T15" fmla="*/ 42 h 4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15" h="42">
                      <a:moveTo>
                        <a:pt x="55" y="7"/>
                      </a:moveTo>
                      <a:lnTo>
                        <a:pt x="0" y="40"/>
                      </a:lnTo>
                      <a:lnTo>
                        <a:pt x="115" y="42"/>
                      </a:lnTo>
                      <a:lnTo>
                        <a:pt x="63" y="0"/>
                      </a:lnTo>
                    </a:path>
                  </a:pathLst>
                </a:custGeom>
                <a:solidFill>
                  <a:srgbClr val="CECECE"/>
                </a:solidFill>
                <a:ln w="19050">
                  <a:solidFill>
                    <a:srgbClr val="676767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GB" dirty="0"/>
                </a:p>
              </p:txBody>
            </p:sp>
            <p:sp>
              <p:nvSpPr>
                <p:cNvPr id="28742" name="Freeform 115"/>
                <p:cNvSpPr>
                  <a:spLocks noChangeAspect="1"/>
                </p:cNvSpPr>
                <p:nvPr/>
              </p:nvSpPr>
              <p:spPr bwMode="auto">
                <a:xfrm>
                  <a:off x="2731" y="1652"/>
                  <a:ext cx="1" cy="43"/>
                </a:xfrm>
                <a:custGeom>
                  <a:avLst/>
                  <a:gdLst>
                    <a:gd name="T0" fmla="*/ 1 w 1"/>
                    <a:gd name="T1" fmla="*/ 0 h 43"/>
                    <a:gd name="T2" fmla="*/ 0 w 1"/>
                    <a:gd name="T3" fmla="*/ 43 h 43"/>
                    <a:gd name="T4" fmla="*/ 0 60000 65536"/>
                    <a:gd name="T5" fmla="*/ 0 60000 65536"/>
                    <a:gd name="T6" fmla="*/ 0 w 1"/>
                    <a:gd name="T7" fmla="*/ 0 h 43"/>
                    <a:gd name="T8" fmla="*/ 1 w 1"/>
                    <a:gd name="T9" fmla="*/ 43 h 4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43">
                      <a:moveTo>
                        <a:pt x="1" y="0"/>
                      </a:moveTo>
                      <a:lnTo>
                        <a:pt x="0" y="43"/>
                      </a:lnTo>
                    </a:path>
                  </a:pathLst>
                </a:custGeom>
                <a:noFill/>
                <a:ln w="28575">
                  <a:solidFill>
                    <a:srgbClr val="676767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GB" dirty="0"/>
                </a:p>
              </p:txBody>
            </p:sp>
            <p:grpSp>
              <p:nvGrpSpPr>
                <p:cNvPr id="28743" name="Group 116"/>
                <p:cNvGrpSpPr>
                  <a:grpSpLocks noChangeAspect="1"/>
                </p:cNvGrpSpPr>
                <p:nvPr/>
              </p:nvGrpSpPr>
              <p:grpSpPr bwMode="auto">
                <a:xfrm>
                  <a:off x="2646" y="1569"/>
                  <a:ext cx="168" cy="190"/>
                  <a:chOff x="2656" y="1589"/>
                  <a:chExt cx="148" cy="167"/>
                </a:xfrm>
              </p:grpSpPr>
              <p:sp>
                <p:nvSpPr>
                  <p:cNvPr id="28744" name="Freeform 117"/>
                  <p:cNvSpPr>
                    <a:spLocks noChangeAspect="1"/>
                  </p:cNvSpPr>
                  <p:nvPr/>
                </p:nvSpPr>
                <p:spPr bwMode="auto">
                  <a:xfrm>
                    <a:off x="2656" y="1589"/>
                    <a:ext cx="27" cy="164"/>
                  </a:xfrm>
                  <a:custGeom>
                    <a:avLst/>
                    <a:gdLst>
                      <a:gd name="T0" fmla="*/ 2147483646 w 24"/>
                      <a:gd name="T1" fmla="*/ 1 h 219"/>
                      <a:gd name="T2" fmla="*/ 0 w 24"/>
                      <a:gd name="T3" fmla="*/ 0 h 219"/>
                      <a:gd name="T4" fmla="*/ 0 w 24"/>
                      <a:gd name="T5" fmla="*/ 1 h 219"/>
                      <a:gd name="T6" fmla="*/ 2147483646 w 24"/>
                      <a:gd name="T7" fmla="*/ 1 h 219"/>
                      <a:gd name="T8" fmla="*/ 2147483646 w 24"/>
                      <a:gd name="T9" fmla="*/ 1 h 21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4"/>
                      <a:gd name="T16" fmla="*/ 0 h 219"/>
                      <a:gd name="T17" fmla="*/ 24 w 24"/>
                      <a:gd name="T18" fmla="*/ 219 h 21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4" h="219">
                        <a:moveTo>
                          <a:pt x="24" y="27"/>
                        </a:moveTo>
                        <a:lnTo>
                          <a:pt x="0" y="0"/>
                        </a:lnTo>
                        <a:lnTo>
                          <a:pt x="0" y="192"/>
                        </a:lnTo>
                        <a:lnTo>
                          <a:pt x="24" y="219"/>
                        </a:lnTo>
                        <a:lnTo>
                          <a:pt x="24" y="27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898989"/>
                      </a:gs>
                      <a:gs pos="50000">
                        <a:srgbClr val="CECECE"/>
                      </a:gs>
                      <a:gs pos="100000">
                        <a:srgbClr val="898989"/>
                      </a:gs>
                    </a:gsLst>
                    <a:lin ang="0" scaled="1"/>
                  </a:gradFill>
                  <a:ln w="9525">
                    <a:round/>
                    <a:headEnd/>
                    <a:tailEnd/>
                  </a:ln>
                  <a:scene3d>
                    <a:camera prst="legacyObliqueTopRight"/>
                    <a:lightRig rig="legacyFlat3" dir="b"/>
                  </a:scene3d>
                  <a:sp3d extrusionH="11100" prstMaterial="legacyMatte">
                    <a:bevelT w="13500" h="13500" prst="angle"/>
                    <a:bevelB w="13500" h="13500" prst="angle"/>
                    <a:extrusionClr>
                      <a:schemeClr val="tx1"/>
                    </a:extrusionClr>
                    <a:contourClr>
                      <a:srgbClr val="898989"/>
                    </a:contourClr>
                  </a:sp3d>
                </p:spPr>
                <p:txBody>
                  <a:bodyPr wrap="none" anchor="ctr">
                    <a:flatTx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28745" name="Freeform 118"/>
                  <p:cNvSpPr>
                    <a:spLocks noChangeAspect="1"/>
                  </p:cNvSpPr>
                  <p:nvPr/>
                </p:nvSpPr>
                <p:spPr bwMode="auto">
                  <a:xfrm flipH="1">
                    <a:off x="2777" y="1592"/>
                    <a:ext cx="27" cy="164"/>
                  </a:xfrm>
                  <a:custGeom>
                    <a:avLst/>
                    <a:gdLst>
                      <a:gd name="T0" fmla="*/ 2147483646 w 24"/>
                      <a:gd name="T1" fmla="*/ 1 h 219"/>
                      <a:gd name="T2" fmla="*/ 0 w 24"/>
                      <a:gd name="T3" fmla="*/ 0 h 219"/>
                      <a:gd name="T4" fmla="*/ 0 w 24"/>
                      <a:gd name="T5" fmla="*/ 1 h 219"/>
                      <a:gd name="T6" fmla="*/ 2147483646 w 24"/>
                      <a:gd name="T7" fmla="*/ 1 h 219"/>
                      <a:gd name="T8" fmla="*/ 2147483646 w 24"/>
                      <a:gd name="T9" fmla="*/ 1 h 21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4"/>
                      <a:gd name="T16" fmla="*/ 0 h 219"/>
                      <a:gd name="T17" fmla="*/ 24 w 24"/>
                      <a:gd name="T18" fmla="*/ 219 h 21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4" h="219">
                        <a:moveTo>
                          <a:pt x="24" y="27"/>
                        </a:moveTo>
                        <a:lnTo>
                          <a:pt x="0" y="0"/>
                        </a:lnTo>
                        <a:lnTo>
                          <a:pt x="0" y="192"/>
                        </a:lnTo>
                        <a:lnTo>
                          <a:pt x="24" y="219"/>
                        </a:lnTo>
                        <a:lnTo>
                          <a:pt x="24" y="27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898989"/>
                      </a:gs>
                      <a:gs pos="50000">
                        <a:srgbClr val="CECECE"/>
                      </a:gs>
                      <a:gs pos="100000">
                        <a:srgbClr val="898989"/>
                      </a:gs>
                    </a:gsLst>
                    <a:lin ang="0" scaled="1"/>
                  </a:gradFill>
                  <a:ln w="9525">
                    <a:round/>
                    <a:headEnd/>
                    <a:tailEnd/>
                  </a:ln>
                  <a:scene3d>
                    <a:camera prst="legacyObliqueTopLeft"/>
                    <a:lightRig rig="legacyFlat3" dir="b"/>
                  </a:scene3d>
                  <a:sp3d extrusionH="11100" prstMaterial="legacyMatte">
                    <a:bevelT w="13500" h="13500" prst="angle"/>
                    <a:bevelB w="13500" h="13500" prst="angle"/>
                    <a:extrusionClr>
                      <a:schemeClr val="tx1"/>
                    </a:extrusionClr>
                    <a:contourClr>
                      <a:srgbClr val="898989"/>
                    </a:contourClr>
                  </a:sp3d>
                </p:spPr>
                <p:txBody>
                  <a:bodyPr wrap="none" anchor="ctr">
                    <a:flatTx/>
                  </a:bodyPr>
                  <a:lstStyle/>
                  <a:p>
                    <a:endParaRPr lang="en-GB" dirty="0"/>
                  </a:p>
                </p:txBody>
              </p:sp>
            </p:grpSp>
          </p:grpSp>
          <p:grpSp>
            <p:nvGrpSpPr>
              <p:cNvPr id="28704" name="Group 119"/>
              <p:cNvGrpSpPr>
                <a:grpSpLocks noChangeAspect="1"/>
              </p:cNvGrpSpPr>
              <p:nvPr/>
            </p:nvGrpSpPr>
            <p:grpSpPr bwMode="auto">
              <a:xfrm>
                <a:off x="2995" y="3288"/>
                <a:ext cx="179" cy="552"/>
                <a:chOff x="2838" y="2263"/>
                <a:chExt cx="231" cy="736"/>
              </a:xfrm>
            </p:grpSpPr>
            <p:sp>
              <p:nvSpPr>
                <p:cNvPr id="28707" name="Rectangle 120"/>
                <p:cNvSpPr>
                  <a:spLocks noChangeAspect="1" noChangeArrowheads="1"/>
                </p:cNvSpPr>
                <p:nvPr/>
              </p:nvSpPr>
              <p:spPr bwMode="auto">
                <a:xfrm>
                  <a:off x="2838" y="2267"/>
                  <a:ext cx="72" cy="728"/>
                </a:xfrm>
                <a:prstGeom prst="rect">
                  <a:avLst/>
                </a:prstGeom>
                <a:gradFill rotWithShape="0">
                  <a:gsLst>
                    <a:gs pos="0">
                      <a:srgbClr val="C0C0C0"/>
                    </a:gs>
                    <a:gs pos="50000">
                      <a:srgbClr val="F0F0F0"/>
                    </a:gs>
                    <a:gs pos="100000">
                      <a:srgbClr val="C0C0C0"/>
                    </a:gs>
                  </a:gsLst>
                  <a:lin ang="2700000" scaled="1"/>
                </a:gradFill>
                <a:ln w="9525">
                  <a:miter lim="800000"/>
                  <a:headEnd/>
                  <a:tailEnd/>
                </a:ln>
                <a:scene3d>
                  <a:camera prst="legacyObliqueTopRight"/>
                  <a:lightRig rig="legacyFlat3" dir="b"/>
                </a:scene3d>
                <a:sp3d extrusionH="74600" prstMaterial="legacyMatte">
                  <a:bevelT w="13500" h="13500" prst="angle"/>
                  <a:bevelB w="13500" h="13500" prst="angle"/>
                  <a:extrusionClr>
                    <a:srgbClr val="C0C0C0"/>
                  </a:extrusionClr>
                  <a:contourClr>
                    <a:srgbClr val="C0C0C0"/>
                  </a:contourClr>
                </a:sp3d>
              </p:spPr>
              <p:txBody>
                <a:bodyPr lIns="0" tIns="0" rIns="0" bIns="0" anchor="ctr">
                  <a:spAutoFit/>
                  <a:flatTx/>
                </a:bodyPr>
                <a:lstStyle>
                  <a:lvl1pPr>
                    <a:spcBef>
                      <a:spcPct val="20000"/>
                    </a:spcBef>
                    <a:buBlip>
                      <a:blip r:embed="rId4"/>
                    </a:buBlip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rgbClr val="C00000"/>
                    </a:buClr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16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16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16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16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16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>
                    <a:spcBef>
                      <a:spcPct val="15000"/>
                    </a:spcBef>
                    <a:spcAft>
                      <a:spcPct val="15000"/>
                    </a:spcAft>
                    <a:buClr>
                      <a:schemeClr val="accent1"/>
                    </a:buClr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  <a:ea typeface="ＭＳ Ｐゴシック" panose="020B0600070205080204" pitchFamily="34" charset="-128"/>
                  </a:endParaRPr>
                </a:p>
              </p:txBody>
            </p:sp>
            <p:sp>
              <p:nvSpPr>
                <p:cNvPr id="28708" name="Rectangle 121"/>
                <p:cNvSpPr>
                  <a:spLocks noChangeAspect="1" noChangeArrowheads="1"/>
                </p:cNvSpPr>
                <p:nvPr/>
              </p:nvSpPr>
              <p:spPr bwMode="auto">
                <a:xfrm>
                  <a:off x="2917" y="2267"/>
                  <a:ext cx="72" cy="728"/>
                </a:xfrm>
                <a:prstGeom prst="rect">
                  <a:avLst/>
                </a:prstGeom>
                <a:gradFill rotWithShape="0">
                  <a:gsLst>
                    <a:gs pos="0">
                      <a:srgbClr val="C0C0C0"/>
                    </a:gs>
                    <a:gs pos="50000">
                      <a:srgbClr val="F0F0F0"/>
                    </a:gs>
                    <a:gs pos="100000">
                      <a:srgbClr val="C0C0C0"/>
                    </a:gs>
                  </a:gsLst>
                  <a:lin ang="2700000" scaled="1"/>
                </a:gradFill>
                <a:ln w="9525">
                  <a:miter lim="800000"/>
                  <a:headEnd/>
                  <a:tailEnd/>
                </a:ln>
                <a:scene3d>
                  <a:camera prst="legacyObliqueTopRight"/>
                  <a:lightRig rig="legacyFlat3" dir="b"/>
                </a:scene3d>
                <a:sp3d extrusionH="74600" prstMaterial="legacyMatte">
                  <a:bevelT w="13500" h="13500" prst="angle"/>
                  <a:bevelB w="13500" h="13500" prst="angle"/>
                  <a:extrusionClr>
                    <a:srgbClr val="C0C0C0"/>
                  </a:extrusionClr>
                  <a:contourClr>
                    <a:srgbClr val="C0C0C0"/>
                  </a:contourClr>
                </a:sp3d>
              </p:spPr>
              <p:txBody>
                <a:bodyPr lIns="0" tIns="0" rIns="0" bIns="0" anchor="ctr">
                  <a:spAutoFit/>
                  <a:flatTx/>
                </a:bodyPr>
                <a:lstStyle>
                  <a:lvl1pPr>
                    <a:spcBef>
                      <a:spcPct val="20000"/>
                    </a:spcBef>
                    <a:buBlip>
                      <a:blip r:embed="rId4"/>
                    </a:buBlip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rgbClr val="C00000"/>
                    </a:buClr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16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16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16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16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16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>
                    <a:spcBef>
                      <a:spcPct val="15000"/>
                    </a:spcBef>
                    <a:spcAft>
                      <a:spcPct val="15000"/>
                    </a:spcAft>
                    <a:buClr>
                      <a:schemeClr val="accent1"/>
                    </a:buClr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  <a:ea typeface="ＭＳ Ｐゴシック" panose="020B0600070205080204" pitchFamily="34" charset="-128"/>
                  </a:endParaRPr>
                </a:p>
              </p:txBody>
            </p:sp>
            <p:sp>
              <p:nvSpPr>
                <p:cNvPr id="28709" name="Rectangle 122"/>
                <p:cNvSpPr>
                  <a:spLocks noChangeAspect="1" noChangeArrowheads="1"/>
                </p:cNvSpPr>
                <p:nvPr/>
              </p:nvSpPr>
              <p:spPr bwMode="auto">
                <a:xfrm>
                  <a:off x="2997" y="2263"/>
                  <a:ext cx="72" cy="736"/>
                </a:xfrm>
                <a:prstGeom prst="rect">
                  <a:avLst/>
                </a:prstGeom>
                <a:gradFill rotWithShape="0">
                  <a:gsLst>
                    <a:gs pos="0">
                      <a:srgbClr val="C0C0C0"/>
                    </a:gs>
                    <a:gs pos="50000">
                      <a:srgbClr val="F0F0F0"/>
                    </a:gs>
                    <a:gs pos="100000">
                      <a:srgbClr val="C0C0C0"/>
                    </a:gs>
                  </a:gsLst>
                  <a:lin ang="2700000" scaled="1"/>
                </a:gradFill>
                <a:ln w="9525">
                  <a:miter lim="800000"/>
                  <a:headEnd/>
                  <a:tailEnd/>
                </a:ln>
                <a:scene3d>
                  <a:camera prst="legacyObliqueTopRight"/>
                  <a:lightRig rig="legacyFlat3" dir="b"/>
                </a:scene3d>
                <a:sp3d extrusionH="74600" prstMaterial="legacyMatte">
                  <a:bevelT w="13500" h="13500" prst="angle"/>
                  <a:bevelB w="13500" h="13500" prst="angle"/>
                  <a:extrusionClr>
                    <a:srgbClr val="C0C0C0"/>
                  </a:extrusionClr>
                  <a:contourClr>
                    <a:srgbClr val="C0C0C0"/>
                  </a:contourClr>
                </a:sp3d>
              </p:spPr>
              <p:txBody>
                <a:bodyPr lIns="0" tIns="0" rIns="0" bIns="0" anchor="ctr">
                  <a:spAutoFit/>
                  <a:flatTx/>
                </a:bodyPr>
                <a:lstStyle>
                  <a:lvl1pPr>
                    <a:spcBef>
                      <a:spcPct val="20000"/>
                    </a:spcBef>
                    <a:buBlip>
                      <a:blip r:embed="rId4"/>
                    </a:buBlip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rgbClr val="C00000"/>
                    </a:buClr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16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16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16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16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16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>
                    <a:spcBef>
                      <a:spcPct val="15000"/>
                    </a:spcBef>
                    <a:spcAft>
                      <a:spcPct val="15000"/>
                    </a:spcAft>
                    <a:buClr>
                      <a:schemeClr val="accent1"/>
                    </a:buClr>
                    <a:buFontTx/>
                    <a:buNone/>
                  </a:pPr>
                  <a:endParaRPr lang="en-US" altLang="en-US" sz="1800" dirty="0">
                    <a:latin typeface="Arial" panose="020B0604020202020204" pitchFamily="34" charset="0"/>
                    <a:ea typeface="ＭＳ Ｐゴシック" panose="020B0600070205080204" pitchFamily="34" charset="-128"/>
                  </a:endParaRPr>
                </a:p>
              </p:txBody>
            </p:sp>
          </p:grpSp>
          <p:sp>
            <p:nvSpPr>
              <p:cNvPr id="28705" name="Oval 123"/>
              <p:cNvSpPr>
                <a:spLocks noChangeAspect="1" noChangeArrowheads="1"/>
              </p:cNvSpPr>
              <p:nvPr/>
            </p:nvSpPr>
            <p:spPr bwMode="auto">
              <a:xfrm>
                <a:off x="2959" y="2388"/>
                <a:ext cx="16" cy="765"/>
              </a:xfrm>
              <a:prstGeom prst="ellipse">
                <a:avLst/>
              </a:prstGeom>
              <a:gradFill rotWithShape="0">
                <a:gsLst>
                  <a:gs pos="0">
                    <a:srgbClr val="C0C0C0"/>
                  </a:gs>
                  <a:gs pos="100000">
                    <a:srgbClr val="E3E3E3"/>
                  </a:gs>
                </a:gsLst>
                <a:lin ang="18900000" scaled="1"/>
              </a:gradFill>
              <a:ln w="9525">
                <a:round/>
                <a:headEnd/>
                <a:tailEnd/>
              </a:ln>
              <a:scene3d>
                <a:camera prst="legacyObliqueLeft"/>
                <a:lightRig rig="legacyFlat4" dir="b"/>
              </a:scene3d>
              <a:sp3d extrusionH="36500" prstMaterial="legacyPlastic">
                <a:bevelT w="13500" h="13500" prst="angle"/>
                <a:bevelB w="13500" h="13500" prst="angle"/>
                <a:extrusionClr>
                  <a:srgbClr val="C0C0C0"/>
                </a:extrusionClr>
                <a:contourClr>
                  <a:srgbClr val="C0C0C0"/>
                </a:contourClr>
              </a:sp3d>
            </p:spPr>
            <p:txBody>
              <a:bodyPr lIns="0" tIns="0" rIns="0" bIns="0" anchor="ctr">
                <a:spAutoFit/>
                <a:flatTx/>
              </a:bodyPr>
              <a:lstStyle>
                <a:lvl1pPr>
                  <a:spcBef>
                    <a:spcPct val="20000"/>
                  </a:spcBef>
                  <a:buBlip>
                    <a:blip r:embed="rId4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>
                  <a:spcBef>
                    <a:spcPct val="15000"/>
                  </a:spcBef>
                  <a:spcAft>
                    <a:spcPct val="15000"/>
                  </a:spcAft>
                  <a:buClr>
                    <a:schemeClr val="accent1"/>
                  </a:buClr>
                  <a:buFontTx/>
                  <a:buNone/>
                </a:pPr>
                <a:endParaRPr lang="en-US" altLang="en-US" sz="1800" dirty="0">
                  <a:latin typeface="Arial" panose="020B0604020202020204" pitchFamily="34" charset="0"/>
                  <a:ea typeface="ＭＳ Ｐゴシック" panose="020B0600070205080204" pitchFamily="34" charset="-128"/>
                </a:endParaRPr>
              </a:p>
            </p:txBody>
          </p:sp>
          <p:sp>
            <p:nvSpPr>
              <p:cNvPr id="28706" name="Freeform 124"/>
              <p:cNvSpPr>
                <a:spLocks noChangeAspect="1"/>
              </p:cNvSpPr>
              <p:nvPr/>
            </p:nvSpPr>
            <p:spPr bwMode="auto">
              <a:xfrm>
                <a:off x="2933" y="2495"/>
                <a:ext cx="9" cy="551"/>
              </a:xfrm>
              <a:custGeom>
                <a:avLst/>
                <a:gdLst>
                  <a:gd name="T0" fmla="*/ 2147483646 w 1"/>
                  <a:gd name="T1" fmla="*/ 0 h 23"/>
                  <a:gd name="T2" fmla="*/ 0 w 1"/>
                  <a:gd name="T3" fmla="*/ 2147483646 h 23"/>
                  <a:gd name="T4" fmla="*/ 0 60000 65536"/>
                  <a:gd name="T5" fmla="*/ 0 60000 65536"/>
                  <a:gd name="T6" fmla="*/ 0 w 1"/>
                  <a:gd name="T7" fmla="*/ 0 h 23"/>
                  <a:gd name="T8" fmla="*/ 1 w 1"/>
                  <a:gd name="T9" fmla="*/ 23 h 2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3">
                    <a:moveTo>
                      <a:pt x="1" y="0"/>
                    </a:moveTo>
                    <a:lnTo>
                      <a:pt x="0" y="23"/>
                    </a:lnTo>
                  </a:path>
                </a:pathLst>
              </a:cu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0" tIns="0" rIns="0" bIns="0" anchor="ctr">
                <a:spAutoFit/>
              </a:bodyPr>
              <a:lstStyle/>
              <a:p>
                <a:endParaRPr lang="en-GB" dirty="0"/>
              </a:p>
            </p:txBody>
          </p:sp>
        </p:grpSp>
        <p:sp>
          <p:nvSpPr>
            <p:cNvPr id="2105" name="Text Box 137"/>
            <p:cNvSpPr txBox="1">
              <a:spLocks noChangeArrowheads="1"/>
            </p:cNvSpPr>
            <p:nvPr/>
          </p:nvSpPr>
          <p:spPr bwMode="auto">
            <a:xfrm>
              <a:off x="661" y="2402"/>
              <a:ext cx="582" cy="21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defRPr/>
              </a:pPr>
              <a:r>
                <a:rPr lang="en-US" altLang="zh-CN" sz="1600" b="1" dirty="0">
                  <a:latin typeface="+mn-lt"/>
                  <a:ea typeface="ＭＳ Ｐゴシック" pitchFamily="34" charset="-128"/>
                  <a:cs typeface="Arial" charset="0"/>
                </a:rPr>
                <a:t>DM/EM</a:t>
              </a:r>
            </a:p>
          </p:txBody>
        </p:sp>
        <p:sp>
          <p:nvSpPr>
            <p:cNvPr id="28696" name="Line 138"/>
            <p:cNvSpPr>
              <a:spLocks noChangeShapeType="1"/>
            </p:cNvSpPr>
            <p:nvPr/>
          </p:nvSpPr>
          <p:spPr bwMode="auto">
            <a:xfrm flipH="1" flipV="1">
              <a:off x="943" y="2309"/>
              <a:ext cx="2064" cy="0"/>
            </a:xfrm>
            <a:prstGeom prst="line">
              <a:avLst/>
            </a:prstGeom>
            <a:noFill/>
            <a:ln w="76200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93" name="AutoShape 143"/>
            <p:cNvSpPr>
              <a:spLocks noChangeArrowheads="1"/>
            </p:cNvSpPr>
            <p:nvPr/>
          </p:nvSpPr>
          <p:spPr bwMode="auto">
            <a:xfrm>
              <a:off x="163" y="1014"/>
              <a:ext cx="1440" cy="1273"/>
            </a:xfrm>
            <a:prstGeom prst="wedgeEllipseCallout">
              <a:avLst>
                <a:gd name="adj1" fmla="val 106736"/>
                <a:gd name="adj2" fmla="val 151708"/>
              </a:avLst>
            </a:prstGeom>
            <a:solidFill>
              <a:srgbClr val="CCFFC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1" hangingPunct="1">
                <a:defRPr/>
              </a:pPr>
              <a:r>
                <a:rPr lang="en-US" altLang="zh-CN" sz="1600" b="1" dirty="0">
                  <a:effectLst>
                    <a:outerShdw blurRad="38100" dist="38100" dir="2700000" algn="tl">
                      <a:srgbClr val="FFFFFF"/>
                    </a:outerShdw>
                  </a:effectLst>
                  <a:latin typeface="+mn-lt"/>
                  <a:cs typeface="Arial" charset="0"/>
                </a:rPr>
                <a:t>Network Resource Model (NRM) IRPs</a:t>
              </a:r>
            </a:p>
            <a:p>
              <a:pPr algn="ctr" eaLnBrk="1" hangingPunct="1">
                <a:defRPr/>
              </a:pPr>
              <a:r>
                <a:rPr lang="en-US" altLang="zh-CN" sz="1600" b="1" dirty="0">
                  <a:latin typeface="+mn-lt"/>
                  <a:cs typeface="Arial" charset="0"/>
                </a:rPr>
                <a:t>Defining WHAT can be managed (Object Models)</a:t>
              </a:r>
            </a:p>
          </p:txBody>
        </p:sp>
        <p:sp>
          <p:nvSpPr>
            <p:cNvPr id="28698" name="WordArt 144"/>
            <p:cNvSpPr>
              <a:spLocks noChangeArrowheads="1" noChangeShapeType="1" noTextEdit="1"/>
            </p:cNvSpPr>
            <p:nvPr/>
          </p:nvSpPr>
          <p:spPr bwMode="auto">
            <a:xfrm>
              <a:off x="2737" y="1854"/>
              <a:ext cx="456" cy="27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GB" sz="2400" kern="10" dirty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effectLst>
                    <a:outerShdw dist="35921" dir="2700000" sy="50000" kx="2115830" algn="bl" rotWithShape="0">
                      <a:srgbClr val="C0C0C0">
                        <a:alpha val="74997"/>
                      </a:srgbClr>
                    </a:outerShdw>
                  </a:effectLst>
                  <a:latin typeface="Arial Black" panose="020B0A04020102020204" pitchFamily="34" charset="0"/>
                </a:rPr>
                <a:t>Itf-N</a:t>
              </a:r>
            </a:p>
          </p:txBody>
        </p:sp>
        <p:sp>
          <p:nvSpPr>
            <p:cNvPr id="28699" name="Line 158"/>
            <p:cNvSpPr>
              <a:spLocks noChangeShapeType="1"/>
            </p:cNvSpPr>
            <p:nvPr/>
          </p:nvSpPr>
          <p:spPr bwMode="auto">
            <a:xfrm flipH="1" flipV="1">
              <a:off x="968" y="2309"/>
              <a:ext cx="0" cy="96"/>
            </a:xfrm>
            <a:prstGeom prst="line">
              <a:avLst/>
            </a:prstGeom>
            <a:noFill/>
            <a:ln w="76200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</p:grpSp>
      <p:sp>
        <p:nvSpPr>
          <p:cNvPr id="28675" name="Rectangle 2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754063"/>
          </a:xfrm>
        </p:spPr>
        <p:txBody>
          <a:bodyPr/>
          <a:lstStyle/>
          <a:p>
            <a:r>
              <a:rPr lang="en-US" altLang="ja-JP" dirty="0"/>
              <a:t>Interface IRP &amp; NRM IRP</a:t>
            </a:r>
          </a:p>
        </p:txBody>
      </p:sp>
      <p:sp>
        <p:nvSpPr>
          <p:cNvPr id="156" name="Text Box 137"/>
          <p:cNvSpPr txBox="1">
            <a:spLocks noChangeArrowheads="1"/>
          </p:cNvSpPr>
          <p:nvPr/>
        </p:nvSpPr>
        <p:spPr bwMode="auto">
          <a:xfrm>
            <a:off x="4297363" y="3810000"/>
            <a:ext cx="923925" cy="3381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altLang="zh-CN" sz="1600" b="1" dirty="0">
                <a:latin typeface="+mn-lt"/>
                <a:ea typeface="ＭＳ Ｐゴシック" pitchFamily="34" charset="-128"/>
                <a:cs typeface="Arial" charset="0"/>
              </a:rPr>
              <a:t>DM/EM</a:t>
            </a:r>
          </a:p>
        </p:txBody>
      </p:sp>
    </p:spTree>
    <p:extLst>
      <p:ext uri="{BB962C8B-B14F-4D97-AF65-F5344CB8AC3E}">
        <p14:creationId xmlns:p14="http://schemas.microsoft.com/office/powerpoint/2010/main" val="2471225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88950" y="258763"/>
            <a:ext cx="6827838" cy="765175"/>
          </a:xfrm>
        </p:spPr>
        <p:txBody>
          <a:bodyPr lIns="0" tIns="0" rIns="0" bIns="0" anchor="t"/>
          <a:lstStyle/>
          <a:p>
            <a:pPr eaLnBrk="1" hangingPunct="1"/>
            <a:r>
              <a:rPr lang="en-US" altLang="zh-CN" dirty="0"/>
              <a:t>IRP Development Principles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08100"/>
            <a:ext cx="8239125" cy="4818063"/>
          </a:xfrm>
        </p:spPr>
        <p:txBody>
          <a:bodyPr lIns="0" tIns="0" rIns="0" bIns="0"/>
          <a:lstStyle/>
          <a:p>
            <a:pPr marL="457200" indent="-457200" eaLnBrk="1" hangingPunct="1">
              <a:lnSpc>
                <a:spcPct val="90000"/>
              </a:lnSpc>
            </a:pPr>
            <a:r>
              <a:rPr lang="en-US" altLang="zh-CN" sz="2400" dirty="0"/>
              <a:t>NRM IRP Flexibility and Extendibility </a:t>
            </a:r>
          </a:p>
          <a:p>
            <a:pPr marL="830263" lvl="2" indent="-381000" eaLnBrk="1" hangingPunct="1">
              <a:lnSpc>
                <a:spcPct val="90000"/>
              </a:lnSpc>
            </a:pPr>
            <a:r>
              <a:rPr lang="en-US" altLang="zh-CN" dirty="0">
                <a:ea typeface="SimSun" panose="02010600030101010101" pitchFamily="2" charset="-122"/>
              </a:rPr>
              <a:t>Use of qualifiers “mandatory”, “optional”, “read/write” for attributes</a:t>
            </a:r>
          </a:p>
          <a:p>
            <a:pPr marL="830263" lvl="2" indent="-381000" eaLnBrk="1" hangingPunct="1">
              <a:lnSpc>
                <a:spcPct val="90000"/>
              </a:lnSpc>
            </a:pPr>
            <a:r>
              <a:rPr lang="en-US" altLang="zh-CN" dirty="0">
                <a:ea typeface="SimSun" panose="02010600030101010101" pitchFamily="2" charset="-122"/>
              </a:rPr>
              <a:t>NRM extensions (e.g. sub-classing)</a:t>
            </a:r>
          </a:p>
          <a:p>
            <a:pPr marL="830263" lvl="2" indent="-381000" eaLnBrk="1" hangingPunct="1">
              <a:lnSpc>
                <a:spcPct val="90000"/>
              </a:lnSpc>
            </a:pPr>
            <a:r>
              <a:rPr lang="en-US" altLang="zh-CN" dirty="0">
                <a:ea typeface="SimSun" panose="02010600030101010101" pitchFamily="2" charset="-122"/>
              </a:rPr>
              <a:t>Vendor specific NRM extensions </a:t>
            </a:r>
          </a:p>
          <a:p>
            <a:pPr marL="830263" lvl="2" indent="-381000" eaLnBrk="1" hangingPunct="1">
              <a:lnSpc>
                <a:spcPct val="90000"/>
              </a:lnSpc>
            </a:pPr>
            <a:r>
              <a:rPr lang="en-US" altLang="zh-CN" dirty="0">
                <a:ea typeface="SimSun" panose="02010600030101010101" pitchFamily="2" charset="-122"/>
              </a:rPr>
              <a:t>VsDataContainer </a:t>
            </a:r>
          </a:p>
          <a:p>
            <a:pPr marL="457200" indent="-457200" eaLnBrk="1" hangingPunct="1">
              <a:lnSpc>
                <a:spcPct val="90000"/>
              </a:lnSpc>
            </a:pPr>
            <a:endParaRPr lang="en-US" altLang="zh-CN" dirty="0"/>
          </a:p>
          <a:p>
            <a:pPr marL="457200" indent="-457200" eaLnBrk="1" hangingPunct="1">
              <a:lnSpc>
                <a:spcPct val="90000"/>
              </a:lnSpc>
            </a:pPr>
            <a:r>
              <a:rPr lang="en-US" altLang="zh-CN" sz="2400" dirty="0"/>
              <a:t>Interface IRP Flexibility</a:t>
            </a:r>
          </a:p>
          <a:p>
            <a:pPr marL="830263" lvl="2" indent="-381000" eaLnBrk="1" hangingPunct="1">
              <a:lnSpc>
                <a:spcPct val="90000"/>
              </a:lnSpc>
            </a:pPr>
            <a:r>
              <a:rPr lang="en-US" altLang="zh-CN" dirty="0">
                <a:ea typeface="SimSun" panose="02010600030101010101" pitchFamily="2" charset="-122"/>
              </a:rPr>
              <a:t>Use of qualifiers “mandatory”, “optional” for operation, notifications and parameters</a:t>
            </a:r>
          </a:p>
          <a:p>
            <a:pPr marL="830263" lvl="2" indent="-381000" eaLnBrk="1" hangingPunct="1">
              <a:lnSpc>
                <a:spcPct val="90000"/>
              </a:lnSpc>
            </a:pPr>
            <a:r>
              <a:rPr lang="en-US" altLang="zh-CN" dirty="0">
                <a:ea typeface="SimSun" panose="02010600030101010101" pitchFamily="2" charset="-122"/>
              </a:rPr>
              <a:t>NRM/Technology-neutrality</a:t>
            </a:r>
          </a:p>
          <a:p>
            <a:pPr marL="830263" lvl="2" indent="-381000" eaLnBrk="1" hangingPunct="1">
              <a:lnSpc>
                <a:spcPct val="90000"/>
              </a:lnSpc>
            </a:pPr>
            <a:r>
              <a:rPr lang="en-US" altLang="zh-CN" dirty="0">
                <a:ea typeface="SimSun" panose="02010600030101010101" pitchFamily="2" charset="-122"/>
              </a:rPr>
              <a:t>Not just for mobile networks</a:t>
            </a:r>
          </a:p>
        </p:txBody>
      </p:sp>
    </p:spTree>
    <p:extLst>
      <p:ext uri="{BB962C8B-B14F-4D97-AF65-F5344CB8AC3E}">
        <p14:creationId xmlns:p14="http://schemas.microsoft.com/office/powerpoint/2010/main" val="116104582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88950" y="228600"/>
            <a:ext cx="6827838" cy="644525"/>
          </a:xfrm>
        </p:spPr>
        <p:txBody>
          <a:bodyPr lIns="0" tIns="0" rIns="0" bIns="0" anchor="t"/>
          <a:lstStyle/>
          <a:p>
            <a:pPr eaLnBrk="1" hangingPunct="1"/>
            <a:r>
              <a:rPr lang="en-US" altLang="zh-CN" dirty="0"/>
              <a:t>Interface </a:t>
            </a:r>
            <a:r>
              <a:rPr lang="en-GB" altLang="en-US" dirty="0"/>
              <a:t>IRPs </a:t>
            </a:r>
            <a:endParaRPr lang="en-GB" altLang="en-US" sz="1400" dirty="0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v-SE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7714" y="1414714"/>
            <a:ext cx="6228571" cy="4028571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88950" y="228600"/>
            <a:ext cx="6827838" cy="768350"/>
          </a:xfrm>
        </p:spPr>
        <p:txBody>
          <a:bodyPr lIns="0" tIns="0" rIns="0" bIns="0" anchor="t"/>
          <a:lstStyle/>
          <a:p>
            <a:pPr eaLnBrk="1" hangingPunct="1"/>
            <a:r>
              <a:rPr lang="en-US" altLang="zh-CN" dirty="0"/>
              <a:t>Network Resource Model (NRM) </a:t>
            </a:r>
            <a:r>
              <a:rPr lang="en-GB" altLang="en-US" dirty="0"/>
              <a:t>IRPs</a:t>
            </a:r>
            <a:endParaRPr lang="en-GB" altLang="en-US" sz="1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2000" y="1414714"/>
            <a:ext cx="6200000" cy="4028571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Subscription</a:t>
            </a:r>
            <a:r>
              <a:rPr lang="sv-SE" dirty="0"/>
              <a:t> management </a:t>
            </a:r>
            <a:r>
              <a:rPr lang="sv-SE" dirty="0" err="1"/>
              <a:t>Network</a:t>
            </a:r>
            <a:r>
              <a:rPr lang="sv-SE" dirty="0"/>
              <a:t> </a:t>
            </a:r>
            <a:r>
              <a:rPr lang="sv-SE" dirty="0" err="1"/>
              <a:t>Resource</a:t>
            </a:r>
            <a:r>
              <a:rPr lang="sv-SE" dirty="0"/>
              <a:t> </a:t>
            </a:r>
            <a:r>
              <a:rPr lang="sv-SE" dirty="0" err="1"/>
              <a:t>Model</a:t>
            </a:r>
            <a:endParaRPr lang="sv-SE" dirty="0"/>
          </a:p>
        </p:txBody>
      </p:sp>
      <p:pic>
        <p:nvPicPr>
          <p:cNvPr id="196610" name="Picture 2" descr="Fig1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2340" y="1624557"/>
            <a:ext cx="6115050" cy="344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0062643"/>
      </p:ext>
    </p:extLst>
  </p:cSld>
  <p:clrMapOvr>
    <a:masterClrMapping/>
  </p:clrMapOvr>
  <p:transition spd="slow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731678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3GPP Charging Architecture and Principles</a:t>
            </a:r>
            <a:br>
              <a:rPr lang="en-US" altLang="en-US" dirty="0"/>
            </a:br>
            <a:r>
              <a:rPr lang="en-US" altLang="en-US" dirty="0"/>
              <a:t> (TS 32.240)</a:t>
            </a:r>
            <a:endParaRPr lang="en-GB" altLang="en-US" dirty="0"/>
          </a:p>
        </p:txBody>
      </p:sp>
      <p:sp>
        <p:nvSpPr>
          <p:cNvPr id="2458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 dirty="0">
              <a:latin typeface="Arial" panose="020B0604020202020204" pitchFamily="34" charset="0"/>
            </a:endParaRPr>
          </a:p>
        </p:txBody>
      </p:sp>
      <p:sp>
        <p:nvSpPr>
          <p:cNvPr id="1556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25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2558" name="Rectangle 4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92557" name="Object 45"/>
          <p:cNvGraphicFramePr>
            <a:graphicFrameLocks noChangeAspect="1"/>
          </p:cNvGraphicFramePr>
          <p:nvPr>
            <p:extLst/>
          </p:nvPr>
        </p:nvGraphicFramePr>
        <p:xfrm>
          <a:off x="394448" y="3366696"/>
          <a:ext cx="3419061" cy="21070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634" name="Picture" r:id="rId5" imgW="4612263" imgH="3100684" progId="Word.Picture.8">
                  <p:embed/>
                </p:oleObj>
              </mc:Choice>
              <mc:Fallback>
                <p:oleObj name="Picture" r:id="rId5" imgW="4612263" imgH="3100684" progId="Word.Picture.8">
                  <p:embed/>
                  <p:pic>
                    <p:nvPicPr>
                      <p:cNvPr id="192557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448" y="3366696"/>
                        <a:ext cx="3419061" cy="210709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2560" name="Rectangle 4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92559" name="Object 47"/>
          <p:cNvGraphicFramePr>
            <a:graphicFrameLocks noChangeAspect="1"/>
          </p:cNvGraphicFramePr>
          <p:nvPr>
            <p:extLst/>
          </p:nvPr>
        </p:nvGraphicFramePr>
        <p:xfrm>
          <a:off x="4750624" y="3297121"/>
          <a:ext cx="4192657" cy="24052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635" name="Picture" r:id="rId7" imgW="4625304" imgH="3102952" progId="Word.Picture.8">
                  <p:embed/>
                </p:oleObj>
              </mc:Choice>
              <mc:Fallback>
                <p:oleObj name="Picture" r:id="rId7" imgW="4625304" imgH="3102952" progId="Word.Picture.8">
                  <p:embed/>
                  <p:pic>
                    <p:nvPicPr>
                      <p:cNvPr id="192559" name="Object 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50624" y="3297121"/>
                        <a:ext cx="4192657" cy="240526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" name="Rectangle 52"/>
          <p:cNvSpPr>
            <a:spLocks noChangeArrowheads="1"/>
          </p:cNvSpPr>
          <p:nvPr/>
        </p:nvSpPr>
        <p:spPr bwMode="auto">
          <a:xfrm>
            <a:off x="332358" y="5577928"/>
            <a:ext cx="4245022" cy="661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GB" sz="1200" b="1" dirty="0"/>
              <a:t>OCF:</a:t>
            </a:r>
            <a:r>
              <a:rPr lang="en-GB" sz="1200" dirty="0"/>
              <a:t>	</a:t>
            </a:r>
            <a:r>
              <a:rPr lang="en-GB" sz="1200" b="1" dirty="0"/>
              <a:t>O</a:t>
            </a:r>
            <a:r>
              <a:rPr lang="en-GB" sz="1200" dirty="0"/>
              <a:t>nline </a:t>
            </a:r>
            <a:r>
              <a:rPr lang="en-GB" sz="1200" b="1" dirty="0"/>
              <a:t>C</a:t>
            </a:r>
            <a:r>
              <a:rPr lang="en-GB" sz="1200" dirty="0"/>
              <a:t>harging </a:t>
            </a:r>
            <a:r>
              <a:rPr lang="en-GB" sz="1200" b="1" dirty="0"/>
              <a:t>F</a:t>
            </a:r>
            <a:r>
              <a:rPr lang="en-GB" sz="1200" dirty="0"/>
              <a:t>unction</a:t>
            </a:r>
            <a:endParaRPr lang="en-US" sz="1200" dirty="0"/>
          </a:p>
          <a:p>
            <a:r>
              <a:rPr lang="en-GB" sz="1200" b="1" dirty="0"/>
              <a:t>ABMF</a:t>
            </a:r>
            <a:r>
              <a:rPr lang="en-GB" sz="1200" dirty="0"/>
              <a:t>:	</a:t>
            </a:r>
            <a:r>
              <a:rPr lang="en-GB" sz="1200" b="1" dirty="0"/>
              <a:t>A</a:t>
            </a:r>
            <a:r>
              <a:rPr lang="en-GB" sz="1200" dirty="0"/>
              <a:t>ccount </a:t>
            </a:r>
            <a:r>
              <a:rPr lang="en-GB" sz="1200" b="1" dirty="0"/>
              <a:t>B</a:t>
            </a:r>
            <a:r>
              <a:rPr lang="en-GB" sz="1200" dirty="0"/>
              <a:t>alance </a:t>
            </a:r>
            <a:r>
              <a:rPr lang="en-GB" sz="1200" b="1" dirty="0"/>
              <a:t>M</a:t>
            </a:r>
            <a:r>
              <a:rPr lang="en-GB" sz="1200" dirty="0"/>
              <a:t>anagement </a:t>
            </a:r>
            <a:r>
              <a:rPr lang="en-GB" sz="1200" b="1" dirty="0"/>
              <a:t>F</a:t>
            </a:r>
            <a:r>
              <a:rPr lang="en-GB" sz="1200" dirty="0"/>
              <a:t>unction</a:t>
            </a:r>
            <a:endParaRPr lang="en-US" sz="1200" dirty="0"/>
          </a:p>
          <a:p>
            <a:r>
              <a:rPr lang="en-GB" sz="1200" b="1" dirty="0"/>
              <a:t>RF:</a:t>
            </a:r>
            <a:r>
              <a:rPr lang="en-GB" sz="1200" dirty="0"/>
              <a:t>	</a:t>
            </a:r>
            <a:r>
              <a:rPr lang="en-GB" sz="1200" b="1" dirty="0"/>
              <a:t>R</a:t>
            </a:r>
            <a:r>
              <a:rPr lang="en-GB" sz="1200" dirty="0"/>
              <a:t>ating </a:t>
            </a:r>
            <a:r>
              <a:rPr lang="en-GB" sz="1200" b="1" dirty="0"/>
              <a:t>F</a:t>
            </a:r>
            <a:r>
              <a:rPr lang="en-GB" sz="1200" dirty="0"/>
              <a:t>unction</a:t>
            </a:r>
            <a:endParaRPr lang="en-US" sz="1200" dirty="0"/>
          </a:p>
          <a:p>
            <a:endParaRPr lang="en-US" sz="1400" dirty="0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4754258" y="5597806"/>
            <a:ext cx="4245022" cy="672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GB" sz="1200" b="1" dirty="0"/>
              <a:t>CTF:</a:t>
            </a:r>
            <a:r>
              <a:rPr lang="en-GB" sz="1200" dirty="0"/>
              <a:t>	</a:t>
            </a:r>
            <a:r>
              <a:rPr lang="en-GB" sz="1200" b="1" dirty="0"/>
              <a:t>C</a:t>
            </a:r>
            <a:r>
              <a:rPr lang="en-GB" sz="1200" dirty="0"/>
              <a:t>harging </a:t>
            </a:r>
            <a:r>
              <a:rPr lang="en-GB" sz="1200" b="1" dirty="0"/>
              <a:t>T</a:t>
            </a:r>
            <a:r>
              <a:rPr lang="en-GB" sz="1200" dirty="0"/>
              <a:t>rigger </a:t>
            </a:r>
            <a:r>
              <a:rPr lang="en-GB" sz="1200" b="1" dirty="0"/>
              <a:t>F</a:t>
            </a:r>
            <a:r>
              <a:rPr lang="en-GB" sz="1200" dirty="0"/>
              <a:t>unction </a:t>
            </a:r>
            <a:endParaRPr lang="en-US" sz="1200" dirty="0"/>
          </a:p>
          <a:p>
            <a:r>
              <a:rPr lang="en-GB" sz="1200" b="1" dirty="0"/>
              <a:t>CDF:</a:t>
            </a:r>
            <a:r>
              <a:rPr lang="en-GB" sz="1200" dirty="0"/>
              <a:t>	</a:t>
            </a:r>
            <a:r>
              <a:rPr lang="en-GB" sz="1200" b="1" dirty="0"/>
              <a:t>C</a:t>
            </a:r>
            <a:r>
              <a:rPr lang="en-GB" sz="1200" dirty="0"/>
              <a:t>harging </a:t>
            </a:r>
            <a:r>
              <a:rPr lang="en-GB" sz="1200" b="1" dirty="0"/>
              <a:t>D</a:t>
            </a:r>
            <a:r>
              <a:rPr lang="en-GB" sz="1200" dirty="0"/>
              <a:t>ata </a:t>
            </a:r>
            <a:r>
              <a:rPr lang="en-GB" sz="1200" b="1" dirty="0"/>
              <a:t>F</a:t>
            </a:r>
            <a:r>
              <a:rPr lang="en-GB" sz="1200" dirty="0"/>
              <a:t>unction </a:t>
            </a:r>
            <a:endParaRPr lang="en-US" sz="1200" dirty="0"/>
          </a:p>
          <a:p>
            <a:r>
              <a:rPr lang="en-GB" sz="1200" b="1" dirty="0"/>
              <a:t>CGF:</a:t>
            </a:r>
            <a:r>
              <a:rPr lang="en-GB" sz="1200" dirty="0"/>
              <a:t>	</a:t>
            </a:r>
            <a:r>
              <a:rPr lang="en-GB" sz="1200" b="1" dirty="0"/>
              <a:t>C</a:t>
            </a:r>
            <a:r>
              <a:rPr lang="en-GB" sz="1200" dirty="0"/>
              <a:t>harging </a:t>
            </a:r>
            <a:r>
              <a:rPr lang="en-GB" sz="1200" b="1" dirty="0"/>
              <a:t>G</a:t>
            </a:r>
            <a:r>
              <a:rPr lang="en-GB" sz="1200" dirty="0"/>
              <a:t>ateway </a:t>
            </a:r>
            <a:r>
              <a:rPr lang="en-GB" sz="1200" b="1" dirty="0"/>
              <a:t>F</a:t>
            </a:r>
            <a:r>
              <a:rPr lang="en-GB" sz="1200" dirty="0"/>
              <a:t>unction</a:t>
            </a:r>
            <a:endParaRPr lang="en-US" sz="1200" dirty="0"/>
          </a:p>
          <a:p>
            <a:endParaRPr lang="en-GB" sz="1400" b="1" dirty="0"/>
          </a:p>
          <a:p>
            <a:endParaRPr lang="en-US" sz="1400" dirty="0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566250" y="1371600"/>
            <a:ext cx="7922657" cy="1533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en-US" sz="1400" dirty="0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71712" y="1391478"/>
            <a:ext cx="8603932" cy="1924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de-DE" sz="2000">
                <a:latin typeface="+mn-lt"/>
                <a:cs typeface="+mn-cs"/>
              </a:rPr>
              <a:t>3GPP Charging mechanisms are specified to allow collection of usage resources:</a:t>
            </a:r>
          </a:p>
          <a:p>
            <a:pPr lvl="1">
              <a:buFont typeface="Arial" pitchFamily="34" charset="0"/>
              <a:buChar char="•"/>
            </a:pPr>
            <a:r>
              <a:rPr lang="en-GB" sz="2000">
                <a:latin typeface="+mn-lt"/>
                <a:cs typeface="+mn-cs"/>
              </a:rPr>
              <a:t> </a:t>
            </a:r>
            <a:r>
              <a:rPr lang="de-DE" sz="2000">
                <a:latin typeface="+mn-lt"/>
                <a:cs typeface="+mn-cs"/>
              </a:rPr>
              <a:t>in a real-time interaction, affecting the service rendered </a:t>
            </a:r>
            <a:r>
              <a:rPr lang="en-GB" sz="2000">
                <a:latin typeface="+mn-lt"/>
                <a:cs typeface="+mn-cs"/>
              </a:rPr>
              <a:t>(</a:t>
            </a:r>
            <a:r>
              <a:rPr lang="de-DE" sz="2000">
                <a:latin typeface="+mn-lt"/>
                <a:cs typeface="+mn-cs"/>
              </a:rPr>
              <a:t>Online Charging).</a:t>
            </a:r>
            <a:endParaRPr lang="en-GB" sz="2000">
              <a:latin typeface="+mn-lt"/>
              <a:cs typeface="+mn-cs"/>
            </a:endParaRPr>
          </a:p>
          <a:p>
            <a:pPr lvl="1">
              <a:buFont typeface="Arial" pitchFamily="34" charset="0"/>
              <a:buChar char="•"/>
            </a:pPr>
            <a:r>
              <a:rPr lang="de-DE" sz="2000">
                <a:latin typeface="+mn-lt"/>
                <a:cs typeface="+mn-cs"/>
              </a:rPr>
              <a:t> processing the collected data </a:t>
            </a:r>
            <a:r>
              <a:rPr lang="en-GB" sz="2000">
                <a:latin typeface="+mn-lt"/>
                <a:cs typeface="+mn-cs"/>
              </a:rPr>
              <a:t>prior to delivery to the BSS (</a:t>
            </a:r>
            <a:r>
              <a:rPr lang="de-DE" sz="2000">
                <a:latin typeface="+mn-lt"/>
                <a:cs typeface="+mn-cs"/>
              </a:rPr>
              <a:t>Offline Charging)</a:t>
            </a:r>
          </a:p>
          <a:p>
            <a:endParaRPr lang="de-DE" sz="1400" b="1"/>
          </a:p>
          <a:p>
            <a:endParaRPr lang="de-DE" sz="1400" b="1" dirty="0"/>
          </a:p>
          <a:p>
            <a:r>
              <a:rPr lang="de-DE" sz="2400" b="1"/>
              <a:t>   Online </a:t>
            </a:r>
            <a:r>
              <a:rPr lang="de-DE" sz="2400" b="1" dirty="0"/>
              <a:t>Charging 			</a:t>
            </a:r>
            <a:r>
              <a:rPr lang="de-DE" sz="2400" b="1"/>
              <a:t>      Offline </a:t>
            </a:r>
            <a:r>
              <a:rPr lang="de-DE" sz="2400" b="1" dirty="0"/>
              <a:t>Charging</a:t>
            </a:r>
            <a:endParaRPr lang="en-GB" sz="2400" b="1" dirty="0"/>
          </a:p>
          <a:p>
            <a:endParaRPr lang="en-GB" sz="1400" b="1" dirty="0"/>
          </a:p>
          <a:p>
            <a:endParaRPr lang="en-GB" sz="1400" b="1" dirty="0"/>
          </a:p>
          <a:p>
            <a:endParaRPr lang="en-GB" sz="1400" b="1" dirty="0"/>
          </a:p>
          <a:p>
            <a:endParaRPr lang="en-GB" sz="1400" b="1" dirty="0"/>
          </a:p>
          <a:p>
            <a:endParaRPr lang="en-GB" sz="1400" b="1" dirty="0"/>
          </a:p>
          <a:p>
            <a:endParaRPr lang="en-GB" sz="1400" b="1" dirty="0"/>
          </a:p>
          <a:p>
            <a:endParaRPr lang="en-GB" sz="1400" b="1" dirty="0"/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425224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0125" y="1201003"/>
            <a:ext cx="8816454" cy="5131558"/>
          </a:xfrm>
        </p:spPr>
        <p:txBody>
          <a:bodyPr lIns="0" tIns="0" rIns="0" bIns="0"/>
          <a:lstStyle/>
          <a:p>
            <a:pPr marL="457200" indent="-457200" eaLnBrk="1" hangingPunct="1">
              <a:lnSpc>
                <a:spcPct val="70000"/>
              </a:lnSpc>
            </a:pPr>
            <a:r>
              <a:rPr lang="en-GB" altLang="en-US" sz="2000" dirty="0"/>
              <a:t>TS 28.500 </a:t>
            </a:r>
            <a:r>
              <a:rPr lang="en-US" altLang="en-US" sz="2000" dirty="0"/>
              <a:t>Concept, architecture and requirements for mobile networks that include virtualized network functions </a:t>
            </a:r>
          </a:p>
          <a:p>
            <a:pPr marL="457200" indent="-457200" eaLnBrk="1" hangingPunct="1">
              <a:lnSpc>
                <a:spcPct val="70000"/>
              </a:lnSpc>
            </a:pPr>
            <a:endParaRPr lang="en-US" altLang="en-US" sz="2000" dirty="0"/>
          </a:p>
          <a:p>
            <a:pPr marL="457200" indent="-457200" eaLnBrk="1" hangingPunct="1">
              <a:lnSpc>
                <a:spcPct val="70000"/>
              </a:lnSpc>
            </a:pPr>
            <a:r>
              <a:rPr lang="en-US" altLang="en-US" sz="2000" dirty="0"/>
              <a:t>TS 28.510 </a:t>
            </a:r>
            <a:r>
              <a:rPr lang="en-US" sz="2000" dirty="0"/>
              <a:t>Configuration Management (CM) for mobile networks that include virtualized network functions; Requirements</a:t>
            </a:r>
            <a:endParaRPr lang="en-US" altLang="en-US" sz="2000" dirty="0"/>
          </a:p>
          <a:p>
            <a:pPr marL="457200" indent="-457200" eaLnBrk="1" hangingPunct="1">
              <a:lnSpc>
                <a:spcPct val="70000"/>
              </a:lnSpc>
            </a:pPr>
            <a:r>
              <a:rPr lang="en-US" altLang="en-US" sz="2000" dirty="0"/>
              <a:t>TS 28.511 </a:t>
            </a:r>
            <a:r>
              <a:rPr lang="en-US" sz="2000" dirty="0"/>
              <a:t>Configuration Management (CM) for mobile networks that include virtualized network functions; Procedures</a:t>
            </a:r>
            <a:endParaRPr lang="en-US" altLang="en-US" sz="2000" dirty="0"/>
          </a:p>
          <a:p>
            <a:pPr marL="457200" indent="-457200" eaLnBrk="1" hangingPunct="1">
              <a:lnSpc>
                <a:spcPct val="70000"/>
              </a:lnSpc>
            </a:pPr>
            <a:r>
              <a:rPr lang="en-US" altLang="en-US" sz="2000" dirty="0"/>
              <a:t>TS 28.512 </a:t>
            </a:r>
            <a:r>
              <a:rPr lang="en-US" sz="2000" dirty="0"/>
              <a:t>Configuration Management (CM) for mobile networks that include virtualized network functions; Stage 2 </a:t>
            </a:r>
            <a:endParaRPr lang="en-US" altLang="en-US" sz="2000" dirty="0"/>
          </a:p>
          <a:p>
            <a:pPr marL="457200" indent="-457200" eaLnBrk="1" hangingPunct="1">
              <a:lnSpc>
                <a:spcPct val="70000"/>
              </a:lnSpc>
            </a:pPr>
            <a:r>
              <a:rPr lang="en-US" altLang="en-US" sz="2000" dirty="0"/>
              <a:t>TS 28.513 </a:t>
            </a:r>
            <a:r>
              <a:rPr lang="en-US" sz="2000" dirty="0"/>
              <a:t>Configuration Management (CM) for mobile networks that include virtualized network functions; Stage 3 </a:t>
            </a:r>
            <a:endParaRPr lang="en-US" altLang="en-US" sz="2000" dirty="0"/>
          </a:p>
          <a:p>
            <a:pPr marL="457200" indent="-457200" eaLnBrk="1" hangingPunct="1">
              <a:lnSpc>
                <a:spcPct val="70000"/>
              </a:lnSpc>
            </a:pPr>
            <a:endParaRPr lang="en-US" altLang="en-US" sz="2000" dirty="0"/>
          </a:p>
          <a:p>
            <a:pPr marL="457200" indent="-457200" eaLnBrk="1" hangingPunct="1">
              <a:lnSpc>
                <a:spcPct val="70000"/>
              </a:lnSpc>
            </a:pPr>
            <a:r>
              <a:rPr lang="en-US" altLang="en-US" sz="2000" dirty="0"/>
              <a:t>TS 28.515 </a:t>
            </a:r>
            <a:r>
              <a:rPr lang="en-US" sz="2000" dirty="0"/>
              <a:t>Fault Management (FM) for mobile networks that include virtualized network functions; Requirements</a:t>
            </a:r>
            <a:endParaRPr lang="en-US" altLang="en-US" sz="2000" dirty="0"/>
          </a:p>
          <a:p>
            <a:pPr marL="457200" indent="-457200" eaLnBrk="1" hangingPunct="1">
              <a:lnSpc>
                <a:spcPct val="70000"/>
              </a:lnSpc>
            </a:pPr>
            <a:r>
              <a:rPr lang="en-US" altLang="en-US" sz="2000" dirty="0"/>
              <a:t>TS 28.516 </a:t>
            </a:r>
            <a:r>
              <a:rPr lang="en-US" sz="2000" dirty="0"/>
              <a:t>Fault Management (FM) for mobile networks that include virtualized network functions; Procedures</a:t>
            </a:r>
            <a:r>
              <a:rPr lang="en-US" sz="2000" b="1" dirty="0"/>
              <a:t> </a:t>
            </a:r>
            <a:endParaRPr lang="en-US" altLang="en-US" sz="2000" dirty="0"/>
          </a:p>
          <a:p>
            <a:pPr marL="457200" indent="-457200" eaLnBrk="1" hangingPunct="1">
              <a:lnSpc>
                <a:spcPct val="70000"/>
              </a:lnSpc>
            </a:pPr>
            <a:r>
              <a:rPr lang="en-US" altLang="en-US" sz="2000" dirty="0"/>
              <a:t>TS 28.517 </a:t>
            </a:r>
            <a:r>
              <a:rPr lang="en-US" sz="2000" dirty="0"/>
              <a:t>Fault Management (FM) for mobile networks that include virtualized network functions; Stage 2 </a:t>
            </a:r>
            <a:endParaRPr lang="en-US" altLang="en-US" sz="2000" dirty="0"/>
          </a:p>
          <a:p>
            <a:pPr marL="457200" indent="-457200" eaLnBrk="1" hangingPunct="1">
              <a:lnSpc>
                <a:spcPct val="70000"/>
              </a:lnSpc>
            </a:pPr>
            <a:r>
              <a:rPr lang="en-US" altLang="en-US" sz="2000" dirty="0"/>
              <a:t>TS 28.518 </a:t>
            </a:r>
            <a:r>
              <a:rPr lang="en-US" sz="2000" dirty="0"/>
              <a:t>Fault Management (FM) for mobile networks that include virtualized network functions; Stage 3 </a:t>
            </a:r>
            <a:endParaRPr lang="en-GB" altLang="en-US" sz="2000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488950" y="228600"/>
            <a:ext cx="6827838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>
              <a:defRPr/>
            </a:pPr>
            <a:r>
              <a:rPr lang="en-US" altLang="zh-CN" sz="3200" kern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SA5 NFV Specifications (1/2)</a:t>
            </a:r>
          </a:p>
        </p:txBody>
      </p:sp>
    </p:spTree>
    <p:extLst>
      <p:ext uri="{BB962C8B-B14F-4D97-AF65-F5344CB8AC3E}">
        <p14:creationId xmlns:p14="http://schemas.microsoft.com/office/powerpoint/2010/main" val="1875701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z="3600" dirty="0"/>
              <a:t>SA5 </a:t>
            </a:r>
            <a:r>
              <a:rPr lang="sv-SE" sz="3600" dirty="0" err="1"/>
              <a:t>specification</a:t>
            </a:r>
            <a:r>
              <a:rPr lang="sv-SE" sz="3600" dirty="0"/>
              <a:t> </a:t>
            </a:r>
            <a:r>
              <a:rPr lang="sv-SE" sz="3600" dirty="0" err="1"/>
              <a:t>overview</a:t>
            </a:r>
            <a:endParaRPr lang="sv-SE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7030" y="1021348"/>
            <a:ext cx="8388350" cy="4830763"/>
          </a:xfrm>
        </p:spPr>
        <p:txBody>
          <a:bodyPr/>
          <a:lstStyle/>
          <a:p>
            <a:endParaRPr lang="sv-SE" dirty="0"/>
          </a:p>
        </p:txBody>
      </p:sp>
      <p:grpSp>
        <p:nvGrpSpPr>
          <p:cNvPr id="26" name="Group 25"/>
          <p:cNvGrpSpPr/>
          <p:nvPr/>
        </p:nvGrpSpPr>
        <p:grpSpPr>
          <a:xfrm>
            <a:off x="1027065" y="2021478"/>
            <a:ext cx="2171700" cy="876300"/>
            <a:chOff x="1314450" y="2247900"/>
            <a:chExt cx="2171700" cy="876300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grpSpPr>
        <p:sp>
          <p:nvSpPr>
            <p:cNvPr id="4" name="Oval 3"/>
            <p:cNvSpPr/>
            <p:nvPr/>
          </p:nvSpPr>
          <p:spPr bwMode="auto">
            <a:xfrm>
              <a:off x="1314450" y="2247900"/>
              <a:ext cx="2171700" cy="876300"/>
            </a:xfrm>
            <a:prstGeom prst="ellips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733550" y="2412353"/>
              <a:ext cx="1479915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sv-SE" sz="1200" dirty="0" err="1"/>
                <a:t>Requirements</a:t>
              </a:r>
              <a:r>
                <a:rPr lang="sv-SE" sz="1200" dirty="0"/>
                <a:t> &amp; </a:t>
              </a:r>
              <a:r>
                <a:rPr lang="sv-SE" sz="1200" dirty="0" err="1"/>
                <a:t>architecture</a:t>
              </a:r>
              <a:endParaRPr lang="sv-SE" sz="1200" dirty="0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583305" y="2021478"/>
            <a:ext cx="2171700" cy="876300"/>
            <a:chOff x="3705225" y="2247900"/>
            <a:chExt cx="2171700" cy="876300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grpSpPr>
        <p:sp>
          <p:nvSpPr>
            <p:cNvPr id="6" name="Oval 5"/>
            <p:cNvSpPr/>
            <p:nvPr/>
          </p:nvSpPr>
          <p:spPr bwMode="auto">
            <a:xfrm>
              <a:off x="3705225" y="2247900"/>
              <a:ext cx="2171700" cy="876300"/>
            </a:xfrm>
            <a:prstGeom prst="ellips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149725" y="2376329"/>
              <a:ext cx="1380218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sv-SE" sz="1200" dirty="0" err="1"/>
                <a:t>Methodology</a:t>
              </a:r>
              <a:r>
                <a:rPr lang="sv-SE" sz="1200" dirty="0"/>
                <a:t> – templates, UML </a:t>
              </a:r>
              <a:r>
                <a:rPr lang="sv-SE" sz="1200" dirty="0" err="1"/>
                <a:t>repertoire</a:t>
              </a:r>
              <a:r>
                <a:rPr lang="sv-SE" sz="1200" dirty="0"/>
                <a:t> etc.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052465" y="3264885"/>
            <a:ext cx="2171700" cy="876300"/>
            <a:chOff x="1314450" y="3424483"/>
            <a:chExt cx="2171700" cy="876300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grpSpPr>
        <p:sp>
          <p:nvSpPr>
            <p:cNvPr id="8" name="Oval 7"/>
            <p:cNvSpPr/>
            <p:nvPr/>
          </p:nvSpPr>
          <p:spPr bwMode="auto">
            <a:xfrm>
              <a:off x="1314450" y="3424483"/>
              <a:ext cx="2171700" cy="876300"/>
            </a:xfrm>
            <a:prstGeom prst="ellips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780810" y="3550598"/>
              <a:ext cx="1294044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sv-SE" sz="1200" dirty="0"/>
                <a:t>Interface </a:t>
              </a:r>
              <a:r>
                <a:rPr lang="sv-SE" sz="1200" dirty="0" err="1"/>
                <a:t>IRPs</a:t>
              </a:r>
              <a:r>
                <a:rPr lang="sv-SE" sz="1200" dirty="0"/>
                <a:t> – operations, </a:t>
              </a:r>
              <a:r>
                <a:rPr lang="sv-SE" sz="1200" dirty="0" err="1"/>
                <a:t>notifications</a:t>
              </a:r>
              <a:endParaRPr lang="sv-SE" sz="1200" dirty="0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142355" y="4443578"/>
            <a:ext cx="2171700" cy="876300"/>
            <a:chOff x="6264275" y="2247900"/>
            <a:chExt cx="2171700" cy="876300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grpSpPr>
        <p:sp>
          <p:nvSpPr>
            <p:cNvPr id="10" name="Oval 9"/>
            <p:cNvSpPr/>
            <p:nvPr/>
          </p:nvSpPr>
          <p:spPr bwMode="auto">
            <a:xfrm>
              <a:off x="6264275" y="2247900"/>
              <a:ext cx="2171700" cy="876300"/>
            </a:xfrm>
            <a:prstGeom prst="ellips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835775" y="2412353"/>
              <a:ext cx="1306739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sv-SE" sz="1200" dirty="0" err="1"/>
                <a:t>Charging</a:t>
              </a:r>
              <a:r>
                <a:rPr lang="sv-SE" sz="1200" dirty="0"/>
                <a:t> </a:t>
              </a:r>
              <a:r>
                <a:rPr lang="sv-SE" sz="1200" dirty="0" err="1"/>
                <a:t>specifications</a:t>
              </a:r>
              <a:endParaRPr lang="sv-SE" sz="1200" dirty="0"/>
            </a:p>
          </p:txBody>
        </p:sp>
      </p:grpSp>
      <p:sp>
        <p:nvSpPr>
          <p:cNvPr id="12" name="Oval 11"/>
          <p:cNvSpPr/>
          <p:nvPr/>
        </p:nvSpPr>
        <p:spPr bwMode="auto">
          <a:xfrm>
            <a:off x="3583305" y="3264885"/>
            <a:ext cx="2171700" cy="8763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02405" y="3436730"/>
            <a:ext cx="167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200" dirty="0" err="1"/>
              <a:t>Network</a:t>
            </a:r>
            <a:r>
              <a:rPr lang="sv-SE" sz="1200" dirty="0"/>
              <a:t> </a:t>
            </a:r>
            <a:r>
              <a:rPr lang="sv-SE" sz="1200" dirty="0" err="1"/>
              <a:t>Resource</a:t>
            </a:r>
            <a:r>
              <a:rPr lang="sv-SE" sz="1200" dirty="0"/>
              <a:t> </a:t>
            </a:r>
            <a:r>
              <a:rPr lang="sv-SE" sz="1200" dirty="0" err="1"/>
              <a:t>Model</a:t>
            </a:r>
            <a:r>
              <a:rPr lang="sv-SE" sz="1200" dirty="0"/>
              <a:t> </a:t>
            </a:r>
            <a:r>
              <a:rPr lang="sv-SE" sz="1200" dirty="0" err="1"/>
              <a:t>IRPs</a:t>
            </a:r>
            <a:r>
              <a:rPr lang="sv-SE" sz="1200" dirty="0"/>
              <a:t> </a:t>
            </a:r>
          </a:p>
        </p:txBody>
      </p:sp>
      <p:grpSp>
        <p:nvGrpSpPr>
          <p:cNvPr id="28" name="Group 27"/>
          <p:cNvGrpSpPr/>
          <p:nvPr/>
        </p:nvGrpSpPr>
        <p:grpSpPr>
          <a:xfrm>
            <a:off x="940526" y="4443578"/>
            <a:ext cx="2283639" cy="876300"/>
            <a:chOff x="1052465" y="4382615"/>
            <a:chExt cx="2171700" cy="876300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grpSpPr>
        <p:sp>
          <p:nvSpPr>
            <p:cNvPr id="14" name="Oval 13"/>
            <p:cNvSpPr/>
            <p:nvPr/>
          </p:nvSpPr>
          <p:spPr bwMode="auto">
            <a:xfrm>
              <a:off x="1052465" y="4382615"/>
              <a:ext cx="2171700" cy="876300"/>
            </a:xfrm>
            <a:prstGeom prst="ellips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309140" y="4538283"/>
              <a:ext cx="1631553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sv-SE" sz="1200" dirty="0" err="1"/>
                <a:t>Performance</a:t>
              </a:r>
              <a:r>
                <a:rPr lang="sv-SE" sz="1200" dirty="0"/>
                <a:t> </a:t>
              </a:r>
              <a:r>
                <a:rPr lang="sv-SE" sz="1200" dirty="0" err="1"/>
                <a:t>meas</a:t>
              </a:r>
              <a:r>
                <a:rPr lang="sv-SE" sz="1200" dirty="0"/>
                <a:t>. &amp; </a:t>
              </a:r>
              <a:r>
                <a:rPr lang="sv-SE" sz="1200" dirty="0" err="1"/>
                <a:t>Trace</a:t>
              </a:r>
              <a:r>
                <a:rPr lang="sv-SE" sz="1200" dirty="0"/>
                <a:t> </a:t>
              </a:r>
              <a:r>
                <a:rPr lang="sv-SE" sz="1200" dirty="0" err="1"/>
                <a:t>specifications</a:t>
              </a:r>
              <a:endParaRPr lang="sv-SE" sz="1200" dirty="0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114145" y="3229412"/>
            <a:ext cx="2171700" cy="876300"/>
            <a:chOff x="1314450" y="4614862"/>
            <a:chExt cx="2171700" cy="876300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grpSpPr>
        <p:sp>
          <p:nvSpPr>
            <p:cNvPr id="16" name="Oval 15"/>
            <p:cNvSpPr/>
            <p:nvPr/>
          </p:nvSpPr>
          <p:spPr bwMode="auto">
            <a:xfrm>
              <a:off x="1314450" y="4614862"/>
              <a:ext cx="2171700" cy="876300"/>
            </a:xfrm>
            <a:prstGeom prst="ellips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700212" y="4857220"/>
              <a:ext cx="1676400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sv-SE" sz="1200" dirty="0"/>
                <a:t>Data definition </a:t>
              </a:r>
              <a:r>
                <a:rPr lang="sv-SE" sz="1200" dirty="0" err="1"/>
                <a:t>IRPs</a:t>
              </a:r>
              <a:endParaRPr lang="sv-SE" sz="1200" dirty="0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6142355" y="1965682"/>
            <a:ext cx="2171700" cy="876300"/>
            <a:chOff x="3708400" y="4614862"/>
            <a:chExt cx="2171700" cy="876300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grpSpPr>
        <p:sp>
          <p:nvSpPr>
            <p:cNvPr id="18" name="Oval 17"/>
            <p:cNvSpPr/>
            <p:nvPr/>
          </p:nvSpPr>
          <p:spPr bwMode="auto">
            <a:xfrm>
              <a:off x="3708400" y="4614862"/>
              <a:ext cx="2171700" cy="876300"/>
            </a:xfrm>
            <a:prstGeom prst="ellips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038600" y="4799008"/>
              <a:ext cx="1626416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sv-SE" sz="1200" dirty="0"/>
                <a:t>Service management </a:t>
              </a:r>
              <a:r>
                <a:rPr lang="sv-SE" sz="1200" dirty="0" err="1"/>
                <a:t>related</a:t>
              </a:r>
              <a:r>
                <a:rPr lang="sv-SE" sz="1200" dirty="0"/>
                <a:t> </a:t>
              </a:r>
              <a:r>
                <a:rPr lang="sv-SE" sz="1200" dirty="0" err="1"/>
                <a:t>specifications</a:t>
              </a:r>
              <a:endParaRPr lang="sv-SE" sz="1200" dirty="0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608705" y="4443578"/>
            <a:ext cx="2171700" cy="876300"/>
            <a:chOff x="6264275" y="2247900"/>
            <a:chExt cx="2171700" cy="876300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grpSpPr>
        <p:sp>
          <p:nvSpPr>
            <p:cNvPr id="30" name="Oval 29"/>
            <p:cNvSpPr/>
            <p:nvPr/>
          </p:nvSpPr>
          <p:spPr bwMode="auto">
            <a:xfrm>
              <a:off x="6264275" y="2247900"/>
              <a:ext cx="2171700" cy="876300"/>
            </a:xfrm>
            <a:prstGeom prst="ellips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657975" y="2506396"/>
              <a:ext cx="1676400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sv-SE" sz="1200" dirty="0"/>
                <a:t>SON </a:t>
              </a:r>
              <a:r>
                <a:rPr lang="sv-SE" sz="1200" dirty="0" err="1"/>
                <a:t>specifications</a:t>
              </a:r>
              <a:endParaRPr lang="sv-SE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461015321"/>
      </p:ext>
    </p:extLst>
  </p:cSld>
  <p:clrMapOvr>
    <a:masterClrMapping/>
  </p:clrMapOvr>
  <p:transition spd="slow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0125" y="1269241"/>
            <a:ext cx="8816454" cy="5063319"/>
          </a:xfrm>
        </p:spPr>
        <p:txBody>
          <a:bodyPr lIns="0" tIns="0" rIns="0" bIns="0"/>
          <a:lstStyle/>
          <a:p>
            <a:pPr marL="457200" indent="-457200" eaLnBrk="1" hangingPunct="1">
              <a:lnSpc>
                <a:spcPct val="70000"/>
              </a:lnSpc>
            </a:pPr>
            <a:r>
              <a:rPr lang="en-US" altLang="en-US" sz="2000" dirty="0"/>
              <a:t>TS 28.520 </a:t>
            </a:r>
            <a:r>
              <a:rPr lang="en-US" sz="2000" dirty="0"/>
              <a:t>Performance Management (PM) for mobile networks that include virtualized network functions; Requirements</a:t>
            </a:r>
            <a:endParaRPr lang="en-US" altLang="en-US" sz="2000" dirty="0"/>
          </a:p>
          <a:p>
            <a:pPr marL="457200" indent="-457200" eaLnBrk="1" hangingPunct="1">
              <a:lnSpc>
                <a:spcPct val="70000"/>
              </a:lnSpc>
            </a:pPr>
            <a:r>
              <a:rPr lang="en-US" altLang="en-US" sz="2000" dirty="0"/>
              <a:t>TS 28.521 </a:t>
            </a:r>
            <a:r>
              <a:rPr lang="en-US" sz="2000" dirty="0"/>
              <a:t>Performance Management (PM) for mobile networks that include virtualized network functions; Procedures</a:t>
            </a:r>
            <a:endParaRPr lang="en-US" altLang="en-US" sz="2000" dirty="0"/>
          </a:p>
          <a:p>
            <a:pPr marL="457200" indent="-457200" eaLnBrk="1" hangingPunct="1">
              <a:lnSpc>
                <a:spcPct val="70000"/>
              </a:lnSpc>
            </a:pPr>
            <a:r>
              <a:rPr lang="en-US" altLang="en-US" sz="2000" dirty="0"/>
              <a:t>TS 28.522 </a:t>
            </a:r>
            <a:r>
              <a:rPr lang="en-US" sz="2000" dirty="0"/>
              <a:t>Performance Management (PM) for mobile networks that include virtualized network functions; Stage 2</a:t>
            </a:r>
            <a:endParaRPr lang="en-US" altLang="en-US" sz="2000" dirty="0"/>
          </a:p>
          <a:p>
            <a:pPr marL="457200" indent="-457200" eaLnBrk="1" hangingPunct="1">
              <a:lnSpc>
                <a:spcPct val="70000"/>
              </a:lnSpc>
            </a:pPr>
            <a:r>
              <a:rPr lang="en-US" altLang="en-US" sz="2000" dirty="0"/>
              <a:t>TS 28.523 </a:t>
            </a:r>
            <a:r>
              <a:rPr lang="en-US" sz="2000" dirty="0"/>
              <a:t>Performance Management (PM) for mobile networks that include virtualized network functions; Stage 3 </a:t>
            </a:r>
          </a:p>
          <a:p>
            <a:pPr marL="457200" indent="-457200" eaLnBrk="1" hangingPunct="1">
              <a:lnSpc>
                <a:spcPct val="70000"/>
              </a:lnSpc>
            </a:pPr>
            <a:endParaRPr lang="en-US" altLang="en-US" sz="2000" dirty="0"/>
          </a:p>
          <a:p>
            <a:pPr marL="457200" indent="-457200" eaLnBrk="1" hangingPunct="1">
              <a:lnSpc>
                <a:spcPct val="70000"/>
              </a:lnSpc>
            </a:pPr>
            <a:r>
              <a:rPr lang="en-US" altLang="en-US" sz="2000" dirty="0"/>
              <a:t>TS 28.525 </a:t>
            </a:r>
            <a:r>
              <a:rPr lang="en-US" sz="2000" dirty="0"/>
              <a:t>Life Cycle Management (LCM) for mobile networks that include virtualized network functions; Requirements</a:t>
            </a:r>
            <a:endParaRPr lang="en-US" altLang="en-US" sz="2000" dirty="0"/>
          </a:p>
          <a:p>
            <a:pPr marL="457200" indent="-457200" eaLnBrk="1" hangingPunct="1">
              <a:lnSpc>
                <a:spcPct val="70000"/>
              </a:lnSpc>
            </a:pPr>
            <a:r>
              <a:rPr lang="en-US" altLang="en-US" sz="2000" dirty="0"/>
              <a:t>TS 28.526 </a:t>
            </a:r>
            <a:r>
              <a:rPr lang="en-US" sz="2000" dirty="0"/>
              <a:t>Life Cycle Management (LCM) for mobile networks that include virtualized network functions; Procedures</a:t>
            </a:r>
            <a:endParaRPr lang="en-US" altLang="en-US" sz="2000" dirty="0"/>
          </a:p>
          <a:p>
            <a:pPr marL="457200" indent="-457200" eaLnBrk="1" hangingPunct="1">
              <a:lnSpc>
                <a:spcPct val="70000"/>
              </a:lnSpc>
            </a:pPr>
            <a:r>
              <a:rPr lang="en-US" altLang="en-US" sz="2000" dirty="0"/>
              <a:t>TS 28.527 </a:t>
            </a:r>
            <a:r>
              <a:rPr lang="en-US" sz="2000" dirty="0"/>
              <a:t>Life Cycle Management (LCM) for mobile networks that include virtualized network functions; Stage 2</a:t>
            </a:r>
            <a:endParaRPr lang="en-US" altLang="en-US" sz="2000" dirty="0"/>
          </a:p>
          <a:p>
            <a:pPr marL="457200" indent="-457200" eaLnBrk="1" hangingPunct="1">
              <a:lnSpc>
                <a:spcPct val="70000"/>
              </a:lnSpc>
            </a:pPr>
            <a:r>
              <a:rPr lang="en-US" altLang="en-US" sz="2000" dirty="0"/>
              <a:t>TS 28.528 </a:t>
            </a:r>
            <a:r>
              <a:rPr lang="en-US" sz="2000" dirty="0"/>
              <a:t>Life Cycle Management (LCM) for mobile networks that include virtualized network functions; Stage 3 </a:t>
            </a:r>
            <a:endParaRPr lang="en-GB" altLang="en-US" sz="2000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488950" y="228600"/>
            <a:ext cx="6827838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>
              <a:defRPr/>
            </a:pPr>
            <a:r>
              <a:rPr lang="en-US" altLang="zh-CN" sz="3200" kern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SA5 NFV Specifications (2/2)</a:t>
            </a:r>
          </a:p>
        </p:txBody>
      </p:sp>
    </p:spTree>
    <p:extLst>
      <p:ext uri="{BB962C8B-B14F-4D97-AF65-F5344CB8AC3E}">
        <p14:creationId xmlns:p14="http://schemas.microsoft.com/office/powerpoint/2010/main" val="69350312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7451725" cy="1143000"/>
          </a:xfrm>
        </p:spPr>
        <p:txBody>
          <a:bodyPr/>
          <a:lstStyle/>
          <a:p>
            <a:r>
              <a:rPr lang="en-US" altLang="en-US" sz="2800" dirty="0"/>
              <a:t>Release 14 Study on Management and Orchestration Architecture of Next Generation Network and Service</a:t>
            </a:r>
            <a:endParaRPr lang="en-GB" altLang="en-US" sz="2800" dirty="0"/>
          </a:p>
        </p:txBody>
      </p:sp>
      <p:sp>
        <p:nvSpPr>
          <p:cNvPr id="70659" name="Content Placeholder 2"/>
          <p:cNvSpPr>
            <a:spLocks noGrp="1"/>
          </p:cNvSpPr>
          <p:nvPr>
            <p:ph idx="1"/>
          </p:nvPr>
        </p:nvSpPr>
        <p:spPr>
          <a:xfrm>
            <a:off x="300038" y="1555750"/>
            <a:ext cx="8612187" cy="4613275"/>
          </a:xfrm>
        </p:spPr>
        <p:txBody>
          <a:bodyPr/>
          <a:lstStyle/>
          <a:p>
            <a:r>
              <a:rPr lang="en-US" altLang="en-US" sz="2000" dirty="0"/>
              <a:t>Scope of the study (TR 28.800)</a:t>
            </a:r>
          </a:p>
          <a:p>
            <a:pPr lvl="1"/>
            <a:r>
              <a:rPr lang="en-US" altLang="en-US" sz="2000" dirty="0"/>
              <a:t>Clarify the terminology and use cases</a:t>
            </a:r>
          </a:p>
          <a:p>
            <a:pPr lvl="1"/>
            <a:r>
              <a:rPr lang="en-US" altLang="en-US" sz="2000" dirty="0"/>
              <a:t>Support of network operational features such as real-time, on demand, automation etc. as evolution from 4G management aspects</a:t>
            </a:r>
          </a:p>
          <a:p>
            <a:pPr lvl="1"/>
            <a:r>
              <a:rPr lang="en-US" altLang="en-US" sz="2000" dirty="0"/>
              <a:t>Support of vertical applications (e.g. V2X)</a:t>
            </a:r>
          </a:p>
          <a:p>
            <a:pPr lvl="1"/>
            <a:r>
              <a:rPr lang="en-US" altLang="en-US" sz="2000" dirty="0"/>
              <a:t>Support of the scenario in which the applications are hosted close to the access network</a:t>
            </a:r>
          </a:p>
          <a:p>
            <a:pPr lvl="1"/>
            <a:r>
              <a:rPr lang="en-US" altLang="en-US" sz="2000" dirty="0"/>
              <a:t>Support of management and orchestration aspect of E2E user services</a:t>
            </a:r>
          </a:p>
          <a:p>
            <a:pPr lvl="1"/>
            <a:r>
              <a:rPr lang="en-US" altLang="en-US" sz="2000" dirty="0"/>
              <a:t>Potential reuse of existing 3GPP management architecture and architectural framework defined by ETSI NFV ISG</a:t>
            </a:r>
          </a:p>
        </p:txBody>
      </p:sp>
    </p:spTree>
    <p:extLst>
      <p:ext uri="{BB962C8B-B14F-4D97-AF65-F5344CB8AC3E}">
        <p14:creationId xmlns:p14="http://schemas.microsoft.com/office/powerpoint/2010/main" val="710929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itle 1"/>
          <p:cNvSpPr>
            <a:spLocks noGrp="1"/>
          </p:cNvSpPr>
          <p:nvPr>
            <p:ph type="title"/>
          </p:nvPr>
        </p:nvSpPr>
        <p:spPr>
          <a:xfrm>
            <a:off x="177800" y="228600"/>
            <a:ext cx="7246938" cy="1143000"/>
          </a:xfrm>
        </p:spPr>
        <p:txBody>
          <a:bodyPr/>
          <a:lstStyle/>
          <a:p>
            <a:r>
              <a:rPr lang="en-US" altLang="en-US" sz="2800" dirty="0"/>
              <a:t>Release 14 Study on Management and Orchestration of Network Slicing </a:t>
            </a:r>
            <a:endParaRPr lang="en-GB" altLang="en-US" sz="2800" dirty="0"/>
          </a:p>
        </p:txBody>
      </p:sp>
      <p:sp>
        <p:nvSpPr>
          <p:cNvPr id="71683" name="Content Placeholder 2"/>
          <p:cNvSpPr>
            <a:spLocks noGrp="1"/>
          </p:cNvSpPr>
          <p:nvPr>
            <p:ph idx="1"/>
          </p:nvPr>
        </p:nvSpPr>
        <p:spPr>
          <a:xfrm>
            <a:off x="177800" y="1241425"/>
            <a:ext cx="8829675" cy="5105400"/>
          </a:xfrm>
        </p:spPr>
        <p:txBody>
          <a:bodyPr/>
          <a:lstStyle/>
          <a:p>
            <a:r>
              <a:rPr lang="en-US" altLang="en-US" sz="2000" dirty="0"/>
              <a:t>Scope of the study (TR 28.801)</a:t>
            </a:r>
          </a:p>
          <a:p>
            <a:pPr lvl="1"/>
            <a:r>
              <a:rPr lang="en-US" altLang="en-US" sz="2000" dirty="0"/>
              <a:t>Define terminology, use cases and requirements for management and orchestration of network slicing</a:t>
            </a:r>
          </a:p>
          <a:p>
            <a:pPr lvl="1"/>
            <a:r>
              <a:rPr lang="en-US" altLang="en-US" sz="2000" dirty="0"/>
              <a:t>Management of network function sharing in the context of network slicing</a:t>
            </a:r>
          </a:p>
          <a:p>
            <a:pPr lvl="1"/>
            <a:r>
              <a:rPr lang="en-US" altLang="en-US" sz="2000" dirty="0"/>
              <a:t>Impacts to management when a slice instance is shared between multiple parties</a:t>
            </a:r>
          </a:p>
          <a:p>
            <a:pPr lvl="1"/>
            <a:r>
              <a:rPr lang="en-US" altLang="en-US" sz="2000" dirty="0"/>
              <a:t>Isolation of management data between different parties within a slice instance if needed</a:t>
            </a:r>
          </a:p>
          <a:p>
            <a:pPr lvl="1"/>
            <a:r>
              <a:rPr lang="en-US" altLang="en-US" sz="2000" dirty="0"/>
              <a:t>Automation of management and orchestration of network slice instances and the related policy configurations</a:t>
            </a:r>
          </a:p>
          <a:p>
            <a:pPr lvl="1"/>
            <a:r>
              <a:rPr lang="en-US" altLang="en-US" sz="2000" dirty="0"/>
              <a:t>Management and orchestration mechanisms to support the isolation/separation of mobile network resources used by different network slice instances</a:t>
            </a:r>
          </a:p>
          <a:p>
            <a:pPr lvl="1"/>
            <a:r>
              <a:rPr lang="en-US" altLang="en-US" sz="2000" dirty="0"/>
              <a:t>Study solution for management and orchestration of network slicing  and how it affects the existing SA5 specifications</a:t>
            </a:r>
          </a:p>
          <a:p>
            <a:pPr lvl="1"/>
            <a:endParaRPr lang="en-US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91125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>
          <a:xfrm>
            <a:off x="150813" y="228600"/>
            <a:ext cx="7478712" cy="1143000"/>
          </a:xfrm>
        </p:spPr>
        <p:txBody>
          <a:bodyPr/>
          <a:lstStyle/>
          <a:p>
            <a:r>
              <a:rPr lang="en-US" altLang="en-US" sz="2800" dirty="0"/>
              <a:t>Release 14 Study on Management Aspects of Next Generation Network Architecture and Features</a:t>
            </a:r>
            <a:endParaRPr lang="en-GB" altLang="en-US" sz="2800" dirty="0"/>
          </a:p>
        </p:txBody>
      </p:sp>
      <p:sp>
        <p:nvSpPr>
          <p:cNvPr id="72707" name="Content Placeholder 2"/>
          <p:cNvSpPr>
            <a:spLocks noGrp="1"/>
          </p:cNvSpPr>
          <p:nvPr>
            <p:ph idx="1"/>
          </p:nvPr>
        </p:nvSpPr>
        <p:spPr>
          <a:xfrm>
            <a:off x="0" y="1358900"/>
            <a:ext cx="9144000" cy="5000957"/>
          </a:xfrm>
        </p:spPr>
        <p:txBody>
          <a:bodyPr/>
          <a:lstStyle/>
          <a:p>
            <a:r>
              <a:rPr lang="en-US" altLang="en-US" sz="2000" dirty="0"/>
              <a:t>Scope of the study (TR 28.802)</a:t>
            </a:r>
          </a:p>
          <a:p>
            <a:pPr lvl="1"/>
            <a:r>
              <a:rPr lang="en-US" altLang="en-US" sz="2000" dirty="0"/>
              <a:t>Identify the use cases for management aspects of the next generation network in terms of network architecture and high level features such as mobility on demand and QoE/QoS</a:t>
            </a:r>
          </a:p>
          <a:p>
            <a:pPr lvl="1"/>
            <a:r>
              <a:rPr lang="en-US" altLang="en-US" sz="2000" dirty="0"/>
              <a:t>Investigate the potential impact of the next generation network architecture and high level features to the functional blocks of 3GPP management system</a:t>
            </a:r>
          </a:p>
          <a:p>
            <a:pPr lvl="1"/>
            <a:r>
              <a:rPr lang="en-US" altLang="en-US" sz="2000" dirty="0"/>
              <a:t>Figure out the location and role of management functionality to support next generation network architecture</a:t>
            </a:r>
          </a:p>
          <a:p>
            <a:pPr lvl="1"/>
            <a:r>
              <a:rPr lang="en-US" altLang="en-US" sz="2000" dirty="0"/>
              <a:t>Study and develop the potential management related requirements for the next generation network in terms of network architecture and high level features</a:t>
            </a:r>
          </a:p>
          <a:p>
            <a:pPr lvl="1"/>
            <a:r>
              <a:rPr lang="en-US" altLang="en-US" sz="2000" dirty="0"/>
              <a:t>Study the possible solutions to support the management requirements brought from the end to end next generation network architecture</a:t>
            </a:r>
          </a:p>
          <a:p>
            <a:pPr lvl="1"/>
            <a:r>
              <a:rPr lang="en-US" altLang="en-US" sz="2000" dirty="0"/>
              <a:t>Study the possible solutions of management aspects to support the key features of the next generation network</a:t>
            </a:r>
          </a:p>
          <a:p>
            <a:pPr lvl="1"/>
            <a:endParaRPr lang="en-US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320555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itle 1"/>
          <p:cNvSpPr>
            <a:spLocks noGrp="1"/>
          </p:cNvSpPr>
          <p:nvPr>
            <p:ph type="title"/>
          </p:nvPr>
        </p:nvSpPr>
        <p:spPr>
          <a:xfrm>
            <a:off x="177800" y="228600"/>
            <a:ext cx="7246938" cy="1143000"/>
          </a:xfrm>
        </p:spPr>
        <p:txBody>
          <a:bodyPr/>
          <a:lstStyle/>
          <a:p>
            <a:r>
              <a:rPr lang="en-US" altLang="en-US" dirty="0"/>
              <a:t>SA5 5G Roadmap</a:t>
            </a:r>
            <a:endParaRPr lang="en-GB" altLang="en-US" dirty="0"/>
          </a:p>
        </p:txBody>
      </p:sp>
      <p:sp>
        <p:nvSpPr>
          <p:cNvPr id="73731" name="Content Placeholder 2"/>
          <p:cNvSpPr>
            <a:spLocks noGrp="1"/>
          </p:cNvSpPr>
          <p:nvPr>
            <p:ph idx="1"/>
          </p:nvPr>
        </p:nvSpPr>
        <p:spPr>
          <a:xfrm>
            <a:off x="287338" y="1255713"/>
            <a:ext cx="8432800" cy="5076825"/>
          </a:xfrm>
        </p:spPr>
        <p:txBody>
          <a:bodyPr/>
          <a:lstStyle/>
          <a:p>
            <a:r>
              <a:rPr lang="en-GB" altLang="en-US" sz="2000" dirty="0"/>
              <a:t>SA5 will take into account the outcome from other 3GPP WGs and other SDOs including 3GPP SA1, 3GPP SA2, RAN WGs, NGMN, ITU-T, ETSI ISG NFV</a:t>
            </a:r>
          </a:p>
          <a:p>
            <a:pPr lvl="1"/>
            <a:r>
              <a:rPr lang="en-GB" altLang="en-US" sz="2000" dirty="0"/>
              <a:t>SA5 will actively cooperate on OAM aspects with these groups when needed for the progress of 5G work</a:t>
            </a:r>
          </a:p>
          <a:p>
            <a:pPr lvl="1"/>
            <a:r>
              <a:rPr lang="en-GB" altLang="en-US" sz="2000" dirty="0"/>
              <a:t>SA5 Charging work will be conducted based on 3GPP SA2 Rel-14 study conclusions and 5G consolidated Architecture.</a:t>
            </a:r>
          </a:p>
          <a:p>
            <a:endParaRPr lang="en-GB" altLang="en-US" sz="2000" dirty="0"/>
          </a:p>
          <a:p>
            <a:r>
              <a:rPr lang="en-GB" altLang="en-US" sz="2000" dirty="0"/>
              <a:t>The ongoing Release 14 studies should be completed by March 2017</a:t>
            </a:r>
          </a:p>
          <a:p>
            <a:pPr lvl="1"/>
            <a:r>
              <a:rPr lang="en-GB" altLang="en-US" sz="2000" dirty="0"/>
              <a:t>The outcome of the studies is recorded in TRs 28.800, 28.801, 28.802</a:t>
            </a:r>
          </a:p>
          <a:p>
            <a:endParaRPr lang="en-GB" altLang="en-US" sz="2000" dirty="0"/>
          </a:p>
          <a:p>
            <a:r>
              <a:rPr lang="en-GB" altLang="en-US" sz="2000" dirty="0"/>
              <a:t>The normative work will target Release 15</a:t>
            </a:r>
          </a:p>
          <a:p>
            <a:pPr lvl="1"/>
            <a:r>
              <a:rPr lang="en-GB" altLang="en-US" sz="2000" dirty="0"/>
              <a:t>Start form March 2017</a:t>
            </a:r>
          </a:p>
          <a:p>
            <a:pPr lvl="1"/>
            <a:r>
              <a:rPr lang="en-GB" altLang="en-US" sz="2000" dirty="0"/>
              <a:t>Target closure date June 2018</a:t>
            </a:r>
          </a:p>
          <a:p>
            <a:pPr lvl="1"/>
            <a:endParaRPr lang="en-GB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797299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body" idx="1"/>
          </p:nvPr>
        </p:nvSpPr>
        <p:spPr>
          <a:xfrm>
            <a:off x="231775" y="1090613"/>
            <a:ext cx="8677275" cy="5159375"/>
          </a:xfrm>
          <a:noFill/>
        </p:spPr>
        <p:txBody>
          <a:bodyPr/>
          <a:lstStyle/>
          <a:p>
            <a:r>
              <a:rPr lang="en-US" altLang="zh-CN" sz="2000" dirty="0"/>
              <a:t>SON is considered to be essential for 5G to address the increasing network dimension and complexity and the more and more challenging demand for OPEX reduction</a:t>
            </a:r>
          </a:p>
          <a:p>
            <a:r>
              <a:rPr lang="en-US" altLang="en-US" sz="2000" dirty="0"/>
              <a:t>The addition of another Radio Access Technology (RAT) will trigger the need for automated tools to help Operators in operating multi-RAT networks</a:t>
            </a:r>
            <a:endParaRPr lang="en-GB" altLang="en-US" sz="2000" dirty="0"/>
          </a:p>
          <a:p>
            <a:r>
              <a:rPr lang="en-US" altLang="en-US" sz="2000" dirty="0"/>
              <a:t>The Next Generation network will be based on NFV &amp; SDN and this could imply some SON-MANO cooperation</a:t>
            </a:r>
            <a:endParaRPr lang="en-GB" altLang="en-US" sz="2000" dirty="0"/>
          </a:p>
          <a:p>
            <a:r>
              <a:rPr lang="en-US" altLang="en-US" sz="2000" dirty="0"/>
              <a:t>The 5G network architecture is built to address verticals (connected automotive, IoT, smart city, etc.) and this could lead to per vertical SON features</a:t>
            </a:r>
            <a:endParaRPr lang="en-GB" altLang="en-US" sz="2000" dirty="0"/>
          </a:p>
          <a:p>
            <a:r>
              <a:rPr lang="en-US" altLang="en-US" sz="2000" dirty="0"/>
              <a:t>The new concept of network slicing could lead to per network slice SON features. The Rel-14 SA5 5G Study Item on Slicing includes “Automation of management and orchestration of network slice instances and the related policy configurations”</a:t>
            </a:r>
          </a:p>
          <a:p>
            <a:r>
              <a:rPr lang="en-US" altLang="zh-CN" sz="2000" dirty="0"/>
              <a:t>SON in 5G may apply to the optimization of network, services, and business features </a:t>
            </a:r>
          </a:p>
          <a:p>
            <a:endParaRPr lang="en-US" altLang="zh-CN" sz="2000" dirty="0"/>
          </a:p>
        </p:txBody>
      </p:sp>
      <p:sp>
        <p:nvSpPr>
          <p:cNvPr id="57347" name="Rectangle 4"/>
          <p:cNvSpPr>
            <a:spLocks noGrp="1"/>
          </p:cNvSpPr>
          <p:nvPr>
            <p:ph type="title"/>
          </p:nvPr>
        </p:nvSpPr>
        <p:spPr>
          <a:xfrm>
            <a:off x="457200" y="252413"/>
            <a:ext cx="6834188" cy="692150"/>
          </a:xfrm>
        </p:spPr>
        <p:txBody>
          <a:bodyPr/>
          <a:lstStyle/>
          <a:p>
            <a:r>
              <a:rPr lang="en-GB" altLang="en-US" dirty="0"/>
              <a:t>SON for 5G (1/3)</a:t>
            </a:r>
          </a:p>
        </p:txBody>
      </p:sp>
    </p:spTree>
    <p:extLst>
      <p:ext uri="{BB962C8B-B14F-4D97-AF65-F5344CB8AC3E}">
        <p14:creationId xmlns:p14="http://schemas.microsoft.com/office/powerpoint/2010/main" val="2972749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/>
          </p:cNvSpPr>
          <p:nvPr>
            <p:ph type="body" idx="1"/>
          </p:nvPr>
        </p:nvSpPr>
        <p:spPr>
          <a:xfrm>
            <a:off x="231775" y="1214438"/>
            <a:ext cx="8677275" cy="5035550"/>
          </a:xfrm>
          <a:noFill/>
        </p:spPr>
        <p:txBody>
          <a:bodyPr/>
          <a:lstStyle/>
          <a:p>
            <a:pPr>
              <a:lnSpc>
                <a:spcPct val="80000"/>
              </a:lnSpc>
              <a:spcBef>
                <a:spcPct val="10000"/>
              </a:spcBef>
            </a:pPr>
            <a:r>
              <a:rPr lang="en-US" altLang="zh-CN" sz="2000" dirty="0"/>
              <a:t>The 5G network needs to be deployed, adapted and operated as much as possible in automated manner in order to efficiently support diverse 5G services</a:t>
            </a:r>
          </a:p>
          <a:p>
            <a:pPr>
              <a:lnSpc>
                <a:spcPct val="80000"/>
              </a:lnSpc>
              <a:spcBef>
                <a:spcPct val="10000"/>
              </a:spcBef>
            </a:pPr>
            <a:endParaRPr lang="en-US" altLang="zh-CN" sz="2000" dirty="0"/>
          </a:p>
          <a:p>
            <a:r>
              <a:rPr lang="en-US" altLang="en-US" sz="2000" dirty="0"/>
              <a:t>The volume and diversity of services in 5G make the network unmanageable without advanced automation, hence the need for SON</a:t>
            </a:r>
            <a:endParaRPr lang="en-GB" altLang="en-US" sz="2000" dirty="0"/>
          </a:p>
          <a:p>
            <a:endParaRPr lang="en-GB" altLang="en-US" sz="2000" dirty="0"/>
          </a:p>
          <a:p>
            <a:r>
              <a:rPr lang="en-GB" altLang="en-US" sz="2000" dirty="0"/>
              <a:t>The diversity of technology as described in the NGMN 5G White Paper, and the need for seamless inter-working between these, make SON a must</a:t>
            </a:r>
          </a:p>
          <a:p>
            <a:endParaRPr lang="en-GB" altLang="en-US" sz="2000" dirty="0"/>
          </a:p>
          <a:p>
            <a:r>
              <a:rPr lang="en-US" altLang="en-US" sz="2000" dirty="0"/>
              <a:t>NGMN has defined requirements for “Network Deployment, Operation and Management” (see NGMN 5G White Paper, Section 4.6) and there is a need for assessing if SON can bring a solution to any of these requirements</a:t>
            </a:r>
            <a:endParaRPr lang="en-US" altLang="zh-CN" sz="2000" dirty="0"/>
          </a:p>
        </p:txBody>
      </p:sp>
      <p:sp>
        <p:nvSpPr>
          <p:cNvPr id="59395" name="Rectangle 4"/>
          <p:cNvSpPr>
            <a:spLocks noGrp="1"/>
          </p:cNvSpPr>
          <p:nvPr>
            <p:ph type="title"/>
          </p:nvPr>
        </p:nvSpPr>
        <p:spPr>
          <a:xfrm>
            <a:off x="457200" y="252413"/>
            <a:ext cx="6834188" cy="692150"/>
          </a:xfrm>
        </p:spPr>
        <p:txBody>
          <a:bodyPr/>
          <a:lstStyle/>
          <a:p>
            <a:r>
              <a:rPr lang="en-GB" altLang="en-US" dirty="0"/>
              <a:t>SON for 5G (2/3)</a:t>
            </a:r>
          </a:p>
        </p:txBody>
      </p:sp>
    </p:spTree>
    <p:extLst>
      <p:ext uri="{BB962C8B-B14F-4D97-AF65-F5344CB8AC3E}">
        <p14:creationId xmlns:p14="http://schemas.microsoft.com/office/powerpoint/2010/main" val="1852113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/>
          </p:cNvSpPr>
          <p:nvPr>
            <p:ph type="body" idx="1"/>
          </p:nvPr>
        </p:nvSpPr>
        <p:spPr>
          <a:xfrm>
            <a:off x="231775" y="1241425"/>
            <a:ext cx="8677275" cy="5008563"/>
          </a:xfrm>
          <a:noFill/>
        </p:spPr>
        <p:txBody>
          <a:bodyPr/>
          <a:lstStyle/>
          <a:p>
            <a:pPr>
              <a:lnSpc>
                <a:spcPct val="80000"/>
              </a:lnSpc>
              <a:spcBef>
                <a:spcPct val="10000"/>
              </a:spcBef>
            </a:pPr>
            <a:r>
              <a:rPr lang="en-US" altLang="zh-CN" sz="2000" dirty="0"/>
              <a:t>SA5 has been one of the key organizations developing SON specifications for past and current generations of mobile networks</a:t>
            </a:r>
          </a:p>
          <a:p>
            <a:pPr>
              <a:lnSpc>
                <a:spcPct val="80000"/>
              </a:lnSpc>
              <a:spcBef>
                <a:spcPct val="10000"/>
              </a:spcBef>
            </a:pPr>
            <a:endParaRPr lang="en-US" altLang="zh-CN" sz="2000" dirty="0"/>
          </a:p>
          <a:p>
            <a:pPr>
              <a:lnSpc>
                <a:spcPct val="80000"/>
              </a:lnSpc>
              <a:spcBef>
                <a:spcPct val="10000"/>
              </a:spcBef>
            </a:pPr>
            <a:r>
              <a:rPr lang="en-US" altLang="zh-CN" sz="2000" dirty="0"/>
              <a:t>Addressing 5G SON is a natural evolution of the on-going studies in 3GPP SA5</a:t>
            </a:r>
          </a:p>
          <a:p>
            <a:pPr>
              <a:lnSpc>
                <a:spcPct val="80000"/>
              </a:lnSpc>
              <a:spcBef>
                <a:spcPct val="10000"/>
              </a:spcBef>
            </a:pPr>
            <a:endParaRPr lang="en-US" altLang="zh-CN" sz="2000" dirty="0"/>
          </a:p>
          <a:p>
            <a:pPr>
              <a:lnSpc>
                <a:spcPct val="80000"/>
              </a:lnSpc>
              <a:spcBef>
                <a:spcPct val="10000"/>
              </a:spcBef>
            </a:pPr>
            <a:r>
              <a:rPr lang="en-US" altLang="zh-CN" sz="2000" dirty="0"/>
              <a:t>SA5 has just started studying the Management and Orchestration of 5G, where SON is included</a:t>
            </a:r>
          </a:p>
          <a:p>
            <a:pPr>
              <a:lnSpc>
                <a:spcPct val="80000"/>
              </a:lnSpc>
              <a:spcBef>
                <a:spcPct val="10000"/>
              </a:spcBef>
            </a:pPr>
            <a:endParaRPr lang="en-US" altLang="zh-CN" sz="2000" dirty="0"/>
          </a:p>
          <a:p>
            <a:pPr>
              <a:lnSpc>
                <a:spcPct val="80000"/>
              </a:lnSpc>
              <a:spcBef>
                <a:spcPct val="10000"/>
              </a:spcBef>
            </a:pPr>
            <a:r>
              <a:rPr lang="en-US" altLang="zh-CN" sz="2000" dirty="0"/>
              <a:t>SA5 is therefore well positioned to maintain their leading role in the development of SON specifications for future generation networks</a:t>
            </a:r>
          </a:p>
          <a:p>
            <a:pPr>
              <a:lnSpc>
                <a:spcPct val="80000"/>
              </a:lnSpc>
              <a:spcBef>
                <a:spcPct val="10000"/>
              </a:spcBef>
            </a:pPr>
            <a:endParaRPr lang="en-US" altLang="zh-CN" sz="2000" dirty="0"/>
          </a:p>
          <a:p>
            <a:pPr>
              <a:lnSpc>
                <a:spcPct val="80000"/>
              </a:lnSpc>
              <a:spcBef>
                <a:spcPct val="10000"/>
              </a:spcBef>
            </a:pPr>
            <a:endParaRPr lang="en-US" altLang="zh-CN" sz="2000" dirty="0"/>
          </a:p>
          <a:p>
            <a:pPr>
              <a:lnSpc>
                <a:spcPct val="80000"/>
              </a:lnSpc>
              <a:spcBef>
                <a:spcPct val="10000"/>
              </a:spcBef>
            </a:pPr>
            <a:endParaRPr lang="en-US" altLang="zh-CN" sz="2000" dirty="0"/>
          </a:p>
        </p:txBody>
      </p:sp>
      <p:sp>
        <p:nvSpPr>
          <p:cNvPr id="61443" name="Rectangle 4"/>
          <p:cNvSpPr>
            <a:spLocks noGrp="1"/>
          </p:cNvSpPr>
          <p:nvPr>
            <p:ph type="title"/>
          </p:nvPr>
        </p:nvSpPr>
        <p:spPr>
          <a:xfrm>
            <a:off x="457200" y="252413"/>
            <a:ext cx="6834188" cy="692150"/>
          </a:xfrm>
        </p:spPr>
        <p:txBody>
          <a:bodyPr/>
          <a:lstStyle/>
          <a:p>
            <a:r>
              <a:rPr lang="en-GB" altLang="en-US" dirty="0"/>
              <a:t>SON for 5G (3/3)</a:t>
            </a:r>
          </a:p>
        </p:txBody>
      </p:sp>
    </p:spTree>
    <p:extLst>
      <p:ext uri="{BB962C8B-B14F-4D97-AF65-F5344CB8AC3E}">
        <p14:creationId xmlns:p14="http://schemas.microsoft.com/office/powerpoint/2010/main" val="1676349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66738" y="850900"/>
            <a:ext cx="8167687" cy="5370513"/>
          </a:xfrm>
        </p:spPr>
        <p:txBody>
          <a:bodyPr lIns="0" tIns="0" rIns="0" bIns="0"/>
          <a:lstStyle/>
          <a:p>
            <a:pPr marL="457200" indent="-457200" eaLnBrk="1" hangingPunct="1">
              <a:lnSpc>
                <a:spcPct val="70000"/>
              </a:lnSpc>
            </a:pPr>
            <a:endParaRPr lang="en-GB" altLang="en-US" sz="2000" dirty="0"/>
          </a:p>
          <a:p>
            <a:pPr marL="457200" indent="-457200" eaLnBrk="1" hangingPunct="1">
              <a:lnSpc>
                <a:spcPct val="70000"/>
              </a:lnSpc>
            </a:pPr>
            <a:r>
              <a:rPr lang="en-GB" altLang="en-US" sz="2000" dirty="0"/>
              <a:t>3GPP portal</a:t>
            </a:r>
          </a:p>
          <a:p>
            <a:pPr marL="457200" indent="-457200" eaLnBrk="1" hangingPunct="1">
              <a:lnSpc>
                <a:spcPct val="70000"/>
              </a:lnSpc>
              <a:buFontTx/>
              <a:buNone/>
            </a:pPr>
            <a:r>
              <a:rPr lang="en-GB" altLang="en-US" sz="2000" dirty="0"/>
              <a:t>	</a:t>
            </a:r>
            <a:r>
              <a:rPr lang="en-GB" altLang="en-US" sz="2000" dirty="0">
                <a:hlinkClick r:id="rId3"/>
              </a:rPr>
              <a:t> https://portal.3gpp.org/</a:t>
            </a:r>
            <a:endParaRPr lang="en-GB" altLang="en-US" sz="2000" dirty="0"/>
          </a:p>
          <a:p>
            <a:pPr marL="457200" indent="-457200" eaLnBrk="1" hangingPunct="1">
              <a:lnSpc>
                <a:spcPct val="70000"/>
              </a:lnSpc>
              <a:buFontTx/>
              <a:buNone/>
            </a:pPr>
            <a:r>
              <a:rPr lang="en-GB" altLang="en-US" sz="2000" dirty="0"/>
              <a:t> </a:t>
            </a:r>
          </a:p>
          <a:p>
            <a:pPr marL="457200" indent="-457200" eaLnBrk="1" hangingPunct="1">
              <a:lnSpc>
                <a:spcPct val="70000"/>
              </a:lnSpc>
            </a:pPr>
            <a:r>
              <a:rPr lang="en-GB" altLang="en-US" sz="2000" dirty="0"/>
              <a:t>3GPP SA5 home page</a:t>
            </a:r>
          </a:p>
          <a:p>
            <a:pPr marL="457200" indent="-457200" eaLnBrk="1" hangingPunct="1">
              <a:lnSpc>
                <a:spcPct val="70000"/>
              </a:lnSpc>
              <a:buFontTx/>
              <a:buNone/>
            </a:pPr>
            <a:r>
              <a:rPr lang="en-GB" altLang="en-US" sz="2000" dirty="0"/>
              <a:t>	</a:t>
            </a:r>
            <a:r>
              <a:rPr lang="en-GB" altLang="en-US" sz="2000" dirty="0">
                <a:hlinkClick r:id="rId4"/>
              </a:rPr>
              <a:t>http://www.3gpp.org/Specifications-groups/sa-plenary/56-sa5-telecom-management</a:t>
            </a:r>
            <a:r>
              <a:rPr lang="en-GB" altLang="en-US" sz="2000" dirty="0"/>
              <a:t> </a:t>
            </a:r>
          </a:p>
          <a:p>
            <a:pPr marL="457200" indent="-457200" eaLnBrk="1" hangingPunct="1">
              <a:lnSpc>
                <a:spcPct val="70000"/>
              </a:lnSpc>
            </a:pPr>
            <a:endParaRPr lang="en-GB" altLang="en-US" sz="2000" dirty="0"/>
          </a:p>
          <a:p>
            <a:pPr marL="457200" indent="-457200" eaLnBrk="1" hangingPunct="1">
              <a:lnSpc>
                <a:spcPct val="70000"/>
              </a:lnSpc>
            </a:pPr>
            <a:r>
              <a:rPr lang="en-GB" altLang="en-US" sz="2000" dirty="0"/>
              <a:t>3GPP SA5 specifications</a:t>
            </a:r>
          </a:p>
          <a:p>
            <a:pPr marL="37931725" lvl="1" indent="-37474525" eaLnBrk="1" hangingPunct="1">
              <a:lnSpc>
                <a:spcPct val="70000"/>
              </a:lnSpc>
              <a:buFont typeface="Arial" panose="020B0604020202020204" pitchFamily="34" charset="0"/>
              <a:buNone/>
            </a:pPr>
            <a:r>
              <a:rPr lang="en-US" altLang="en-US" sz="2000" dirty="0">
                <a:hlinkClick r:id="rId5"/>
              </a:rPr>
              <a:t>http://www.3gpp.org/ftp/Specs/html-info/TSG-WG--S5.htm</a:t>
            </a:r>
            <a:r>
              <a:rPr lang="en-US" altLang="en-US" sz="2000" dirty="0"/>
              <a:t> </a:t>
            </a:r>
          </a:p>
          <a:p>
            <a:pPr marL="37931725" lvl="1" indent="-37474525" eaLnBrk="1" hangingPunct="1">
              <a:lnSpc>
                <a:spcPct val="70000"/>
              </a:lnSpc>
              <a:buFont typeface="Arial" panose="020B0604020202020204" pitchFamily="34" charset="0"/>
              <a:buNone/>
            </a:pPr>
            <a:r>
              <a:rPr lang="en-US" altLang="en-US" sz="2000" dirty="0">
                <a:hlinkClick r:id="rId6"/>
              </a:rPr>
              <a:t>http://www.3gpp.org/ftp/Specs/archive/32_series/</a:t>
            </a:r>
            <a:r>
              <a:rPr lang="en-US" altLang="en-US" sz="2000" dirty="0"/>
              <a:t> </a:t>
            </a:r>
          </a:p>
          <a:p>
            <a:pPr marL="37931725" lvl="1" indent="-37474525" eaLnBrk="1" hangingPunct="1">
              <a:lnSpc>
                <a:spcPct val="70000"/>
              </a:lnSpc>
              <a:buFont typeface="Arial" panose="020B0604020202020204" pitchFamily="34" charset="0"/>
              <a:buNone/>
            </a:pPr>
            <a:r>
              <a:rPr lang="en-US" altLang="en-US" sz="2000" dirty="0">
                <a:hlinkClick r:id="rId7"/>
              </a:rPr>
              <a:t>http://www.3gpp.org/ftp/Specs/archive/28_series/</a:t>
            </a:r>
            <a:r>
              <a:rPr lang="en-US" altLang="en-US" sz="2000" dirty="0"/>
              <a:t> </a:t>
            </a:r>
          </a:p>
          <a:p>
            <a:pPr marL="792163" lvl="2" indent="-457200" eaLnBrk="1" hangingPunct="1">
              <a:lnSpc>
                <a:spcPct val="70000"/>
              </a:lnSpc>
            </a:pPr>
            <a:endParaRPr lang="en-GB" altLang="en-US" dirty="0"/>
          </a:p>
          <a:p>
            <a:pPr marL="457200" indent="-457200" eaLnBrk="1" hangingPunct="1">
              <a:lnSpc>
                <a:spcPct val="70000"/>
              </a:lnSpc>
            </a:pPr>
            <a:r>
              <a:rPr lang="en-GB" altLang="en-US" sz="2000" dirty="0"/>
              <a:t>3GPP SA5 meeting documents</a:t>
            </a:r>
          </a:p>
          <a:p>
            <a:pPr marL="457200" indent="-457200" eaLnBrk="1" hangingPunct="1">
              <a:lnSpc>
                <a:spcPct val="70000"/>
              </a:lnSpc>
              <a:buFontTx/>
              <a:buNone/>
            </a:pPr>
            <a:r>
              <a:rPr lang="en-US" altLang="en-US" sz="2000" dirty="0"/>
              <a:t>	</a:t>
            </a:r>
            <a:r>
              <a:rPr lang="en-US" altLang="en-US" sz="2000" dirty="0">
                <a:hlinkClick r:id="rId8"/>
              </a:rPr>
              <a:t>http://www.3gpp.org/ftp/tsg_sa/WG5_TM/</a:t>
            </a:r>
            <a:r>
              <a:rPr lang="en-US" altLang="en-US" sz="2000" dirty="0"/>
              <a:t> </a:t>
            </a:r>
            <a:endParaRPr lang="en-GB" altLang="en-US" sz="2000" dirty="0"/>
          </a:p>
          <a:p>
            <a:pPr marL="792163" lvl="2" indent="-457200" eaLnBrk="1" hangingPunct="1">
              <a:lnSpc>
                <a:spcPct val="70000"/>
              </a:lnSpc>
            </a:pPr>
            <a:endParaRPr lang="en-GB" altLang="en-US" dirty="0"/>
          </a:p>
          <a:p>
            <a:pPr marL="457200" indent="-457200" eaLnBrk="1" hangingPunct="1">
              <a:lnSpc>
                <a:spcPct val="70000"/>
              </a:lnSpc>
            </a:pPr>
            <a:r>
              <a:rPr lang="en-GB" altLang="en-US" sz="2000" dirty="0"/>
              <a:t>3GPP SA5 email lists</a:t>
            </a:r>
          </a:p>
          <a:p>
            <a:pPr marL="37931725" lvl="1" indent="-37474525" eaLnBrk="1" hangingPunct="1">
              <a:lnSpc>
                <a:spcPct val="70000"/>
              </a:lnSpc>
              <a:buFont typeface="Arial" panose="020B0604020202020204" pitchFamily="34" charset="0"/>
              <a:buNone/>
            </a:pPr>
            <a:r>
              <a:rPr lang="en-US" altLang="en-US" sz="2000" dirty="0">
                <a:hlinkClick r:id="rId9"/>
              </a:rPr>
              <a:t>http://list.etsi.org/3gpp_tsg_sa_wg5.html</a:t>
            </a:r>
            <a:r>
              <a:rPr lang="en-US" altLang="en-US" sz="2000" dirty="0"/>
              <a:t> </a:t>
            </a:r>
          </a:p>
          <a:p>
            <a:pPr marL="37931725" lvl="1" indent="-37474525" eaLnBrk="1" hangingPunct="1">
              <a:lnSpc>
                <a:spcPct val="70000"/>
              </a:lnSpc>
              <a:buFont typeface="Arial" panose="020B0604020202020204" pitchFamily="34" charset="0"/>
              <a:buNone/>
            </a:pPr>
            <a:r>
              <a:rPr lang="en-US" altLang="en-US" sz="2000" dirty="0">
                <a:hlinkClick r:id="rId10"/>
              </a:rPr>
              <a:t>http://list.etsi.org/3gpp_tsg_sa_wg5_oam.html</a:t>
            </a:r>
            <a:r>
              <a:rPr lang="en-US" altLang="en-US" sz="2000" dirty="0"/>
              <a:t> </a:t>
            </a:r>
          </a:p>
          <a:p>
            <a:pPr marL="37931725" lvl="1" indent="-37474525" eaLnBrk="1" hangingPunct="1">
              <a:lnSpc>
                <a:spcPct val="70000"/>
              </a:lnSpc>
              <a:buFont typeface="Arial" panose="020B0604020202020204" pitchFamily="34" charset="0"/>
              <a:buNone/>
            </a:pPr>
            <a:r>
              <a:rPr lang="en-US" altLang="en-US" sz="2000" dirty="0">
                <a:hlinkClick r:id="rId11"/>
              </a:rPr>
              <a:t>http://list.etsi.org/3gpp_tsg_sa_wg5_charging.html</a:t>
            </a:r>
            <a:r>
              <a:rPr lang="en-US" altLang="en-US" sz="2000" dirty="0"/>
              <a:t> </a:t>
            </a:r>
            <a:endParaRPr lang="en-GB" altLang="en-US" sz="2000" dirty="0"/>
          </a:p>
        </p:txBody>
      </p:sp>
      <p:sp>
        <p:nvSpPr>
          <p:cNvPr id="84995" name="Rectangle 4"/>
          <p:cNvSpPr>
            <a:spLocks/>
          </p:cNvSpPr>
          <p:nvPr/>
        </p:nvSpPr>
        <p:spPr bwMode="auto">
          <a:xfrm>
            <a:off x="457200" y="274638"/>
            <a:ext cx="6834188" cy="69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Blip>
                <a:blip r:embed="rId1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3200" dirty="0">
                <a:solidFill>
                  <a:srgbClr val="FF0000"/>
                </a:solidFill>
              </a:rPr>
              <a:t>Useful Links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58813" y="1697038"/>
            <a:ext cx="7772400" cy="203835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altLang="zh-CN" sz="5300" b="1" dirty="0"/>
              <a:t>Historic timeline </a:t>
            </a:r>
            <a:br>
              <a:rPr lang="en-US" altLang="zh-CN" sz="5300" b="1" dirty="0"/>
            </a:br>
            <a:r>
              <a:rPr lang="en-US" altLang="zh-CN" sz="3600" b="1" dirty="0"/>
              <a:t>(“if we don’t know our past and present, it’s impossible to predict our future”)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18814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337" y="109792"/>
            <a:ext cx="8847909" cy="6273591"/>
          </a:xfrm>
          <a:solidFill>
            <a:srgbClr val="0070C0"/>
          </a:solidFill>
        </p:spPr>
        <p:txBody>
          <a:bodyPr/>
          <a:lstStyle/>
          <a:p>
            <a:endParaRPr lang="sv-SE" dirty="0"/>
          </a:p>
        </p:txBody>
      </p:sp>
      <p:sp>
        <p:nvSpPr>
          <p:cNvPr id="4" name="Rectangle 1752" descr=" 16"/>
          <p:cNvSpPr>
            <a:spLocks noGrp="1" noChangeArrowheads="1"/>
          </p:cNvSpPr>
          <p:nvPr>
            <p:ph idx="1"/>
          </p:nvPr>
        </p:nvSpPr>
        <p:spPr bwMode="auto">
          <a:xfrm>
            <a:off x="405583" y="1149530"/>
            <a:ext cx="8376376" cy="330927"/>
          </a:xfrm>
          <a:prstGeom prst="rect">
            <a:avLst/>
          </a:prstGeom>
          <a:gradFill flip="none" rotWithShape="1">
            <a:gsLst>
              <a:gs pos="0">
                <a:srgbClr val="0B87CD">
                  <a:alpha val="89998"/>
                </a:srgbClr>
              </a:gs>
              <a:gs pos="100000">
                <a:srgbClr val="63B7E0">
                  <a:alpha val="89998"/>
                </a:srgbClr>
              </a:gs>
              <a:gs pos="43000">
                <a:srgbClr val="0B87CD">
                  <a:alpha val="89998"/>
                </a:srgbClr>
              </a:gs>
            </a:gsLst>
            <a:lin ang="16200000" scaled="0"/>
            <a:tileRect/>
          </a:gradFill>
          <a:ln>
            <a:noFill/>
          </a:ln>
        </p:spPr>
        <p:txBody>
          <a:bodyPr lIns="20322" tIns="10162" rIns="20322" bIns="10162"/>
          <a:lstStyle/>
          <a:p>
            <a:pPr marL="0" indent="0">
              <a:buNone/>
            </a:pPr>
            <a:r>
              <a:rPr lang="sv-SE" dirty="0"/>
              <a:t>			       1970-1979</a:t>
            </a:r>
          </a:p>
        </p:txBody>
      </p:sp>
      <p:sp>
        <p:nvSpPr>
          <p:cNvPr id="5" name="Rectangle 1752" descr=" 16"/>
          <p:cNvSpPr txBox="1">
            <a:spLocks noChangeArrowheads="1"/>
          </p:cNvSpPr>
          <p:nvPr/>
        </p:nvSpPr>
        <p:spPr bwMode="auto">
          <a:xfrm>
            <a:off x="405583" y="2164078"/>
            <a:ext cx="8376376" cy="330927"/>
          </a:xfrm>
          <a:prstGeom prst="rect">
            <a:avLst/>
          </a:prstGeom>
          <a:gradFill flip="none" rotWithShape="1">
            <a:gsLst>
              <a:gs pos="0">
                <a:srgbClr val="0B87CD">
                  <a:alpha val="89998"/>
                </a:srgbClr>
              </a:gs>
              <a:gs pos="100000">
                <a:srgbClr val="63B7E0">
                  <a:alpha val="89998"/>
                </a:srgbClr>
              </a:gs>
              <a:gs pos="43000">
                <a:srgbClr val="0B87CD">
                  <a:alpha val="89998"/>
                </a:srgbClr>
              </a:gs>
            </a:gsLst>
            <a:lin ang="16200000" scaled="0"/>
            <a:tileRect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20322" tIns="10162" rIns="20322" bIns="10162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sv-SE" kern="0" dirty="0"/>
              <a:t>			       1980-1989</a:t>
            </a:r>
          </a:p>
        </p:txBody>
      </p:sp>
      <p:sp>
        <p:nvSpPr>
          <p:cNvPr id="7" name="Rectangle 1752" descr=" 16"/>
          <p:cNvSpPr txBox="1">
            <a:spLocks noChangeArrowheads="1"/>
          </p:cNvSpPr>
          <p:nvPr/>
        </p:nvSpPr>
        <p:spPr bwMode="auto">
          <a:xfrm>
            <a:off x="405583" y="3405047"/>
            <a:ext cx="8376376" cy="330927"/>
          </a:xfrm>
          <a:prstGeom prst="rect">
            <a:avLst/>
          </a:prstGeom>
          <a:gradFill flip="none" rotWithShape="1">
            <a:gsLst>
              <a:gs pos="0">
                <a:srgbClr val="0B87CD">
                  <a:alpha val="89998"/>
                </a:srgbClr>
              </a:gs>
              <a:gs pos="100000">
                <a:srgbClr val="63B7E0">
                  <a:alpha val="89998"/>
                </a:srgbClr>
              </a:gs>
              <a:gs pos="43000">
                <a:srgbClr val="0B87CD">
                  <a:alpha val="89998"/>
                </a:srgbClr>
              </a:gs>
            </a:gsLst>
            <a:lin ang="16200000" scaled="0"/>
            <a:tileRect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20322" tIns="10162" rIns="20322" bIns="10162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sv-SE" kern="0" dirty="0"/>
              <a:t>			       1990-1999</a:t>
            </a:r>
          </a:p>
        </p:txBody>
      </p:sp>
      <p:sp>
        <p:nvSpPr>
          <p:cNvPr id="8" name="Rectangle 1752" descr=" 16"/>
          <p:cNvSpPr txBox="1">
            <a:spLocks noChangeArrowheads="1"/>
          </p:cNvSpPr>
          <p:nvPr/>
        </p:nvSpPr>
        <p:spPr bwMode="auto">
          <a:xfrm>
            <a:off x="405583" y="4480552"/>
            <a:ext cx="8376376" cy="330927"/>
          </a:xfrm>
          <a:prstGeom prst="rect">
            <a:avLst/>
          </a:prstGeom>
          <a:gradFill flip="none" rotWithShape="1">
            <a:gsLst>
              <a:gs pos="0">
                <a:srgbClr val="0B87CD">
                  <a:alpha val="89998"/>
                </a:srgbClr>
              </a:gs>
              <a:gs pos="100000">
                <a:srgbClr val="63B7E0">
                  <a:alpha val="89998"/>
                </a:srgbClr>
              </a:gs>
              <a:gs pos="43000">
                <a:srgbClr val="0B87CD">
                  <a:alpha val="89998"/>
                </a:srgbClr>
              </a:gs>
            </a:gsLst>
            <a:lin ang="16200000" scaled="0"/>
            <a:tileRect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20322" tIns="10162" rIns="20322" bIns="10162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sv-SE" kern="0" dirty="0"/>
              <a:t>			       2000-2009</a:t>
            </a:r>
          </a:p>
        </p:txBody>
      </p:sp>
      <p:sp>
        <p:nvSpPr>
          <p:cNvPr id="9" name="Rectangle 1752" descr=" 16"/>
          <p:cNvSpPr txBox="1">
            <a:spLocks noChangeArrowheads="1"/>
          </p:cNvSpPr>
          <p:nvPr/>
        </p:nvSpPr>
        <p:spPr bwMode="auto">
          <a:xfrm>
            <a:off x="405583" y="5556057"/>
            <a:ext cx="8376376" cy="330927"/>
          </a:xfrm>
          <a:prstGeom prst="rect">
            <a:avLst/>
          </a:prstGeom>
          <a:gradFill flip="none" rotWithShape="1">
            <a:gsLst>
              <a:gs pos="0">
                <a:srgbClr val="0B87CD">
                  <a:alpha val="89998"/>
                </a:srgbClr>
              </a:gs>
              <a:gs pos="100000">
                <a:srgbClr val="63B7E0">
                  <a:alpha val="89998"/>
                </a:srgbClr>
              </a:gs>
              <a:gs pos="43000">
                <a:srgbClr val="0B87CD">
                  <a:alpha val="89998"/>
                </a:srgbClr>
              </a:gs>
            </a:gsLst>
            <a:lin ang="16200000" scaled="0"/>
            <a:tileRect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20322" tIns="10162" rIns="20322" bIns="10162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sv-SE" kern="0" dirty="0"/>
              <a:t>			       2010-2019</a:t>
            </a:r>
          </a:p>
        </p:txBody>
      </p:sp>
      <p:sp>
        <p:nvSpPr>
          <p:cNvPr id="10" name="Speech Bubble: Oval 9"/>
          <p:cNvSpPr/>
          <p:nvPr/>
        </p:nvSpPr>
        <p:spPr bwMode="auto">
          <a:xfrm>
            <a:off x="6395808" y="316491"/>
            <a:ext cx="1558834" cy="650968"/>
          </a:xfrm>
          <a:prstGeom prst="wedgeEllipseCallou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b="1" dirty="0">
                <a:solidFill>
                  <a:schemeClr val="bg1"/>
                </a:solidFill>
                <a:latin typeface="Arial" charset="0"/>
              </a:rPr>
              <a:t>1st generation OSS systems</a:t>
            </a:r>
            <a:endParaRPr kumimoji="0" lang="sv-SE" sz="10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1" name="Speech Bubble: Oval 10"/>
          <p:cNvSpPr/>
          <p:nvPr/>
        </p:nvSpPr>
        <p:spPr bwMode="auto">
          <a:xfrm>
            <a:off x="405583" y="2908648"/>
            <a:ext cx="1611086" cy="366862"/>
          </a:xfrm>
          <a:prstGeom prst="wedgeEllipseCallou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b="1" dirty="0">
                <a:solidFill>
                  <a:schemeClr val="bg1"/>
                </a:solidFill>
                <a:latin typeface="Arial" charset="0"/>
              </a:rPr>
              <a:t>CORBA v. 1.0</a:t>
            </a:r>
            <a:endParaRPr kumimoji="0" lang="sv-SE" sz="10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2" name="Speech Bubble: Oval 11"/>
          <p:cNvSpPr/>
          <p:nvPr/>
        </p:nvSpPr>
        <p:spPr bwMode="auto">
          <a:xfrm>
            <a:off x="968239" y="1509021"/>
            <a:ext cx="1784623" cy="494763"/>
          </a:xfrm>
          <a:prstGeom prst="wedgeEllipseCallou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b="1" dirty="0">
                <a:solidFill>
                  <a:schemeClr val="bg1"/>
                </a:solidFill>
                <a:latin typeface="Arial" charset="0"/>
              </a:rPr>
              <a:t>ISO OSI 7-layer </a:t>
            </a:r>
            <a:r>
              <a:rPr lang="sv-SE" b="1" dirty="0" err="1">
                <a:solidFill>
                  <a:schemeClr val="bg1"/>
                </a:solidFill>
                <a:latin typeface="Arial" charset="0"/>
              </a:rPr>
              <a:t>model</a:t>
            </a:r>
            <a:r>
              <a:rPr lang="sv-SE" b="1" dirty="0">
                <a:solidFill>
                  <a:schemeClr val="bg1"/>
                </a:solidFill>
                <a:latin typeface="Arial" charset="0"/>
              </a:rPr>
              <a:t>, </a:t>
            </a:r>
            <a:r>
              <a:rPr kumimoji="0" lang="sv-SE" sz="10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CMIP</a:t>
            </a:r>
          </a:p>
        </p:txBody>
      </p:sp>
      <p:sp>
        <p:nvSpPr>
          <p:cNvPr id="13" name="Speech Bubble: Oval 12"/>
          <p:cNvSpPr/>
          <p:nvPr/>
        </p:nvSpPr>
        <p:spPr bwMode="auto">
          <a:xfrm>
            <a:off x="6806065" y="1534866"/>
            <a:ext cx="1784623" cy="522525"/>
          </a:xfrm>
          <a:prstGeom prst="wedgeEllipseCallout">
            <a:avLst>
              <a:gd name="adj1" fmla="val -31081"/>
              <a:gd name="adj2" fmla="val 64168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b="1" dirty="0">
                <a:solidFill>
                  <a:schemeClr val="bg1"/>
                </a:solidFill>
                <a:latin typeface="Arial" charset="0"/>
              </a:rPr>
              <a:t>CCITT/ITU-T TMN (M.30) </a:t>
            </a:r>
          </a:p>
        </p:txBody>
      </p:sp>
      <p:sp>
        <p:nvSpPr>
          <p:cNvPr id="14" name="Speech Bubble: Oval 13"/>
          <p:cNvSpPr/>
          <p:nvPr/>
        </p:nvSpPr>
        <p:spPr bwMode="auto">
          <a:xfrm>
            <a:off x="3701459" y="609161"/>
            <a:ext cx="1009559" cy="324686"/>
          </a:xfrm>
          <a:prstGeom prst="wedgeEllipseCallout">
            <a:avLst>
              <a:gd name="adj1" fmla="val 12809"/>
              <a:gd name="adj2" fmla="val 97368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b="1" dirty="0">
                <a:solidFill>
                  <a:schemeClr val="bg1"/>
                </a:solidFill>
                <a:latin typeface="Arial" charset="0"/>
              </a:rPr>
              <a:t>TCP/IP</a:t>
            </a:r>
            <a:endParaRPr kumimoji="0" lang="sv-SE" sz="10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5" name="Speech Bubble: Oval 14"/>
          <p:cNvSpPr/>
          <p:nvPr/>
        </p:nvSpPr>
        <p:spPr bwMode="auto">
          <a:xfrm>
            <a:off x="7698377" y="2755707"/>
            <a:ext cx="1001486" cy="519803"/>
          </a:xfrm>
          <a:prstGeom prst="wedgeEllipseCallout">
            <a:avLst>
              <a:gd name="adj1" fmla="val 6124"/>
              <a:gd name="adj2" fmla="val 72552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1200" b="1" dirty="0">
                <a:solidFill>
                  <a:schemeClr val="bg1"/>
                </a:solidFill>
                <a:latin typeface="Arial" charset="0"/>
              </a:rPr>
              <a:t> 3GPP</a:t>
            </a:r>
            <a:endParaRPr kumimoji="0" lang="sv-SE" sz="12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6" name="Speech Bubble: Oval 15"/>
          <p:cNvSpPr/>
          <p:nvPr/>
        </p:nvSpPr>
        <p:spPr bwMode="auto">
          <a:xfrm>
            <a:off x="2274200" y="2668784"/>
            <a:ext cx="1453062" cy="519803"/>
          </a:xfrm>
          <a:prstGeom prst="wedgeEllipseCallout">
            <a:avLst>
              <a:gd name="adj1" fmla="val -32220"/>
              <a:gd name="adj2" fmla="val 79254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b="1" dirty="0">
                <a:solidFill>
                  <a:schemeClr val="bg1"/>
                </a:solidFill>
                <a:latin typeface="Arial" charset="0"/>
              </a:rPr>
              <a:t>ETSI GSM 12-series</a:t>
            </a:r>
            <a:endParaRPr kumimoji="0" lang="sv-SE" sz="10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7" name="Speech Bubble: Oval 16"/>
          <p:cNvSpPr/>
          <p:nvPr/>
        </p:nvSpPr>
        <p:spPr bwMode="auto">
          <a:xfrm>
            <a:off x="676184" y="603569"/>
            <a:ext cx="1340485" cy="401172"/>
          </a:xfrm>
          <a:prstGeom prst="wedgeEllipseCallou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b="1" dirty="0">
                <a:solidFill>
                  <a:schemeClr val="bg1"/>
                </a:solidFill>
                <a:latin typeface="Arial" charset="0"/>
              </a:rPr>
              <a:t>ARPANET</a:t>
            </a:r>
            <a:endParaRPr kumimoji="0" lang="sv-SE" sz="10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198658" name="Picture 2" descr="https://upload.wikimedia.org/wikipedia/commons/d/d5/SRI_First_Internetworked_Connection_diagra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049" y="147308"/>
            <a:ext cx="1392257" cy="937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Speech Bubble: Oval 18"/>
          <p:cNvSpPr/>
          <p:nvPr/>
        </p:nvSpPr>
        <p:spPr bwMode="auto">
          <a:xfrm>
            <a:off x="1541417" y="170013"/>
            <a:ext cx="2917371" cy="483118"/>
          </a:xfrm>
          <a:prstGeom prst="wedgeEllipseCallout">
            <a:avLst>
              <a:gd name="adj1" fmla="val 59725"/>
              <a:gd name="adj2" fmla="val 606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dirty="0">
                <a:solidFill>
                  <a:schemeClr val="bg1"/>
                </a:solidFill>
              </a:rPr>
              <a:t>Diagram of the first internetworked connection</a:t>
            </a:r>
            <a:endParaRPr kumimoji="0" lang="sv-SE" sz="10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Speech Bubble: Oval 19"/>
          <p:cNvSpPr/>
          <p:nvPr/>
        </p:nvSpPr>
        <p:spPr bwMode="auto">
          <a:xfrm>
            <a:off x="1448752" y="2522212"/>
            <a:ext cx="1001486" cy="360309"/>
          </a:xfrm>
          <a:prstGeom prst="wedgeEllipseCallout">
            <a:avLst>
              <a:gd name="adj1" fmla="val -8659"/>
              <a:gd name="adj2" fmla="val 72552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b="1" dirty="0">
                <a:solidFill>
                  <a:schemeClr val="bg1"/>
                </a:solidFill>
                <a:latin typeface="Arial" charset="0"/>
              </a:rPr>
              <a:t>  GSM</a:t>
            </a:r>
            <a:endParaRPr kumimoji="0" lang="sv-SE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1" name="Speech Bubble: Oval 20"/>
          <p:cNvSpPr/>
          <p:nvPr/>
        </p:nvSpPr>
        <p:spPr bwMode="auto">
          <a:xfrm>
            <a:off x="6235337" y="2705075"/>
            <a:ext cx="1001486" cy="519803"/>
          </a:xfrm>
          <a:prstGeom prst="wedgeEllipseCallout">
            <a:avLst>
              <a:gd name="adj1" fmla="val -8659"/>
              <a:gd name="adj2" fmla="val 75903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b="1" dirty="0">
                <a:solidFill>
                  <a:schemeClr val="bg1"/>
                </a:solidFill>
                <a:latin typeface="Arial" charset="0"/>
              </a:rPr>
              <a:t>HTTP V1.1</a:t>
            </a:r>
            <a:endParaRPr kumimoji="0" lang="sv-SE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2" name="Speech Bubble: Oval 21"/>
          <p:cNvSpPr/>
          <p:nvPr/>
        </p:nvSpPr>
        <p:spPr bwMode="auto">
          <a:xfrm>
            <a:off x="5734594" y="1564144"/>
            <a:ext cx="1001486" cy="448777"/>
          </a:xfrm>
          <a:prstGeom prst="wedgeEllipseCallout">
            <a:avLst>
              <a:gd name="adj1" fmla="val 54819"/>
              <a:gd name="adj2" fmla="val 72022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b="1" dirty="0">
                <a:solidFill>
                  <a:schemeClr val="bg1"/>
                </a:solidFill>
                <a:latin typeface="Arial" charset="0"/>
              </a:rPr>
              <a:t>SNMPv1</a:t>
            </a:r>
            <a:endParaRPr kumimoji="0" lang="sv-SE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3" name="Speech Bubble: Oval 22"/>
          <p:cNvSpPr/>
          <p:nvPr/>
        </p:nvSpPr>
        <p:spPr bwMode="auto">
          <a:xfrm>
            <a:off x="4637949" y="2859583"/>
            <a:ext cx="941693" cy="387004"/>
          </a:xfrm>
          <a:prstGeom prst="wedgeEllipseCallout">
            <a:avLst>
              <a:gd name="adj1" fmla="val -8659"/>
              <a:gd name="adj2" fmla="val 75903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b="1" dirty="0">
                <a:solidFill>
                  <a:schemeClr val="bg1"/>
                </a:solidFill>
                <a:latin typeface="Arial" charset="0"/>
              </a:rPr>
              <a:t>  XML</a:t>
            </a:r>
            <a:endParaRPr kumimoji="0" lang="sv-SE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4" name="Speech Bubble: Oval 23"/>
          <p:cNvSpPr/>
          <p:nvPr/>
        </p:nvSpPr>
        <p:spPr bwMode="auto">
          <a:xfrm>
            <a:off x="5006261" y="2586851"/>
            <a:ext cx="941693" cy="387004"/>
          </a:xfrm>
          <a:prstGeom prst="wedgeEllipseCallout">
            <a:avLst>
              <a:gd name="adj1" fmla="val -8659"/>
              <a:gd name="adj2" fmla="val 75903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b="1" dirty="0">
                <a:solidFill>
                  <a:schemeClr val="bg1"/>
                </a:solidFill>
                <a:latin typeface="Arial" charset="0"/>
              </a:rPr>
              <a:t>  UML</a:t>
            </a:r>
            <a:endParaRPr kumimoji="0" lang="sv-SE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5" name="Speech Bubble: Oval 24"/>
          <p:cNvSpPr/>
          <p:nvPr/>
        </p:nvSpPr>
        <p:spPr bwMode="auto">
          <a:xfrm>
            <a:off x="1590266" y="3841359"/>
            <a:ext cx="1284413" cy="454735"/>
          </a:xfrm>
          <a:prstGeom prst="wedgeEllipseCallout">
            <a:avLst>
              <a:gd name="adj1" fmla="val -99441"/>
              <a:gd name="adj2" fmla="val 65851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800" b="1" dirty="0" err="1">
                <a:solidFill>
                  <a:schemeClr val="bg1"/>
                </a:solidFill>
                <a:latin typeface="Arial" charset="0"/>
              </a:rPr>
              <a:t>RESTful</a:t>
            </a:r>
            <a:r>
              <a:rPr lang="sv-SE" sz="800" b="1" dirty="0">
                <a:solidFill>
                  <a:schemeClr val="bg1"/>
                </a:solidFill>
                <a:latin typeface="Arial" charset="0"/>
              </a:rPr>
              <a:t> Web services</a:t>
            </a:r>
          </a:p>
        </p:txBody>
      </p:sp>
      <p:sp>
        <p:nvSpPr>
          <p:cNvPr id="26" name="Speech Bubble: Oval 25"/>
          <p:cNvSpPr/>
          <p:nvPr/>
        </p:nvSpPr>
        <p:spPr bwMode="auto">
          <a:xfrm>
            <a:off x="4868727" y="3854772"/>
            <a:ext cx="941693" cy="387004"/>
          </a:xfrm>
          <a:prstGeom prst="wedgeEllipseCallout">
            <a:avLst>
              <a:gd name="adj1" fmla="val -8659"/>
              <a:gd name="adj2" fmla="val 75903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b="1" dirty="0">
                <a:solidFill>
                  <a:schemeClr val="bg1"/>
                </a:solidFill>
                <a:latin typeface="Arial" charset="0"/>
              </a:rPr>
              <a:t>4G/LTE</a:t>
            </a:r>
            <a:endParaRPr kumimoji="0" lang="sv-SE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7" name="Speech Bubble: Oval 26"/>
          <p:cNvSpPr/>
          <p:nvPr/>
        </p:nvSpPr>
        <p:spPr bwMode="auto">
          <a:xfrm>
            <a:off x="503068" y="3847038"/>
            <a:ext cx="1097494" cy="346100"/>
          </a:xfrm>
          <a:prstGeom prst="wedgeEllipseCallout">
            <a:avLst>
              <a:gd name="adj1" fmla="val -49128"/>
              <a:gd name="adj2" fmla="val 121195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b="1" dirty="0">
                <a:solidFill>
                  <a:schemeClr val="bg1"/>
                </a:solidFill>
                <a:latin typeface="Arial" charset="0"/>
              </a:rPr>
              <a:t>3G/UMTS</a:t>
            </a:r>
            <a:endParaRPr kumimoji="0" lang="sv-SE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8" name="Speech Bubble: Oval 27"/>
          <p:cNvSpPr/>
          <p:nvPr/>
        </p:nvSpPr>
        <p:spPr bwMode="auto">
          <a:xfrm>
            <a:off x="6918152" y="4927783"/>
            <a:ext cx="1511745" cy="499893"/>
          </a:xfrm>
          <a:prstGeom prst="wedgeEllipseCallout">
            <a:avLst>
              <a:gd name="adj1" fmla="val 42204"/>
              <a:gd name="adj2" fmla="val 66903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b="1" dirty="0">
                <a:solidFill>
                  <a:schemeClr val="bg1"/>
                </a:solidFill>
                <a:latin typeface="Arial" charset="0"/>
              </a:rPr>
              <a:t>5G standard  </a:t>
            </a:r>
            <a:r>
              <a:rPr lang="sv-SE" b="1" dirty="0" err="1">
                <a:solidFill>
                  <a:schemeClr val="bg1"/>
                </a:solidFill>
                <a:latin typeface="Arial" charset="0"/>
              </a:rPr>
              <a:t>target</a:t>
            </a:r>
            <a:endParaRPr lang="sv-SE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9" name="Speech Bubble: Oval 28"/>
          <p:cNvSpPr/>
          <p:nvPr/>
        </p:nvSpPr>
        <p:spPr bwMode="auto">
          <a:xfrm>
            <a:off x="6923314" y="2575538"/>
            <a:ext cx="1001486" cy="372802"/>
          </a:xfrm>
          <a:prstGeom prst="wedgeEllipseCallout">
            <a:avLst>
              <a:gd name="adj1" fmla="val -8659"/>
              <a:gd name="adj2" fmla="val 75903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b="1" dirty="0">
                <a:solidFill>
                  <a:schemeClr val="bg1"/>
                </a:solidFill>
                <a:latin typeface="Arial" charset="0"/>
              </a:rPr>
              <a:t>SOAP</a:t>
            </a:r>
            <a:endParaRPr kumimoji="0" lang="sv-SE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0" name="Speech Bubble: Oval 29"/>
          <p:cNvSpPr/>
          <p:nvPr/>
        </p:nvSpPr>
        <p:spPr bwMode="auto">
          <a:xfrm>
            <a:off x="676184" y="4891497"/>
            <a:ext cx="1677625" cy="519803"/>
          </a:xfrm>
          <a:prstGeom prst="wedgeEllipseCallou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b="1" dirty="0">
                <a:solidFill>
                  <a:schemeClr val="bg1"/>
                </a:solidFill>
                <a:latin typeface="Arial" charset="0"/>
              </a:rPr>
              <a:t>SA5-NGMN-TMF FMC JWG</a:t>
            </a:r>
            <a:endParaRPr kumimoji="0" lang="sv-SE" sz="10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1" name="Speech Bubble: Oval 30"/>
          <p:cNvSpPr/>
          <p:nvPr/>
        </p:nvSpPr>
        <p:spPr bwMode="auto">
          <a:xfrm>
            <a:off x="2569775" y="3841359"/>
            <a:ext cx="1131684" cy="454735"/>
          </a:xfrm>
          <a:prstGeom prst="wedgeEllipseCallout">
            <a:avLst>
              <a:gd name="adj1" fmla="val -62786"/>
              <a:gd name="adj2" fmla="val 74227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dirty="0">
                <a:solidFill>
                  <a:schemeClr val="bg1"/>
                </a:solidFill>
                <a:latin typeface="Arial" charset="0"/>
              </a:rPr>
              <a:t>SA5 start </a:t>
            </a:r>
            <a:r>
              <a:rPr lang="sv-SE" dirty="0" err="1">
                <a:solidFill>
                  <a:schemeClr val="bg1"/>
                </a:solidFill>
                <a:latin typeface="Arial" charset="0"/>
              </a:rPr>
              <a:t>using</a:t>
            </a:r>
            <a:r>
              <a:rPr lang="sv-SE" dirty="0">
                <a:solidFill>
                  <a:schemeClr val="bg1"/>
                </a:solidFill>
                <a:latin typeface="Arial" charset="0"/>
              </a:rPr>
              <a:t> XML</a:t>
            </a:r>
            <a:endParaRPr kumimoji="0" lang="sv-SE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2" name="Speech Bubble: Oval 31"/>
          <p:cNvSpPr/>
          <p:nvPr/>
        </p:nvSpPr>
        <p:spPr bwMode="auto">
          <a:xfrm>
            <a:off x="7019539" y="3798037"/>
            <a:ext cx="1253604" cy="473522"/>
          </a:xfrm>
          <a:prstGeom prst="wedgeEllipseCallout">
            <a:avLst>
              <a:gd name="adj1" fmla="val 8766"/>
              <a:gd name="adj2" fmla="val 85718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dirty="0">
                <a:solidFill>
                  <a:schemeClr val="bg1"/>
                </a:solidFill>
                <a:latin typeface="Arial" charset="0"/>
              </a:rPr>
              <a:t>SA5 start </a:t>
            </a:r>
            <a:r>
              <a:rPr lang="sv-SE" dirty="0" err="1">
                <a:solidFill>
                  <a:schemeClr val="bg1"/>
                </a:solidFill>
                <a:latin typeface="Arial" charset="0"/>
              </a:rPr>
              <a:t>using</a:t>
            </a:r>
            <a:r>
              <a:rPr lang="sv-SE" dirty="0">
                <a:solidFill>
                  <a:schemeClr val="bg1"/>
                </a:solidFill>
                <a:latin typeface="Arial" charset="0"/>
              </a:rPr>
              <a:t> SOAP</a:t>
            </a:r>
            <a:endParaRPr kumimoji="0" lang="sv-SE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3" name="Speech Bubble: Oval 32"/>
          <p:cNvSpPr/>
          <p:nvPr/>
        </p:nvSpPr>
        <p:spPr bwMode="auto">
          <a:xfrm>
            <a:off x="5924961" y="3823970"/>
            <a:ext cx="941693" cy="387004"/>
          </a:xfrm>
          <a:prstGeom prst="wedgeEllipseCallout">
            <a:avLst>
              <a:gd name="adj1" fmla="val -8659"/>
              <a:gd name="adj2" fmla="val 75903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b="1" dirty="0">
                <a:solidFill>
                  <a:schemeClr val="bg1"/>
                </a:solidFill>
                <a:latin typeface="Arial" charset="0"/>
              </a:rPr>
              <a:t>SON</a:t>
            </a:r>
            <a:endParaRPr kumimoji="0" lang="sv-SE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4" name="Speech Bubble: Oval 33"/>
          <p:cNvSpPr/>
          <p:nvPr/>
        </p:nvSpPr>
        <p:spPr bwMode="auto">
          <a:xfrm>
            <a:off x="2168099" y="4847170"/>
            <a:ext cx="1438853" cy="387004"/>
          </a:xfrm>
          <a:prstGeom prst="wedgeEllipseCallout">
            <a:avLst>
              <a:gd name="adj1" fmla="val -8054"/>
              <a:gd name="adj2" fmla="val 98405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b="1" dirty="0">
                <a:solidFill>
                  <a:schemeClr val="bg1"/>
                </a:solidFill>
                <a:latin typeface="Arial" charset="0"/>
              </a:rPr>
              <a:t>SA5-TMF UIM</a:t>
            </a:r>
            <a:endParaRPr kumimoji="0" lang="sv-SE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5" name="Speech Bubble: Oval 34"/>
          <p:cNvSpPr/>
          <p:nvPr/>
        </p:nvSpPr>
        <p:spPr bwMode="auto">
          <a:xfrm>
            <a:off x="3124438" y="5040672"/>
            <a:ext cx="1586580" cy="387004"/>
          </a:xfrm>
          <a:prstGeom prst="wedgeEllipseCallout">
            <a:avLst>
              <a:gd name="adj1" fmla="val -21776"/>
              <a:gd name="adj2" fmla="val 78152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b="1" dirty="0">
                <a:solidFill>
                  <a:schemeClr val="bg1"/>
                </a:solidFill>
                <a:latin typeface="Arial" charset="0"/>
              </a:rPr>
              <a:t>SA5 NFV </a:t>
            </a:r>
            <a:r>
              <a:rPr lang="sv-SE" b="1" dirty="0" err="1">
                <a:solidFill>
                  <a:schemeClr val="bg1"/>
                </a:solidFill>
                <a:latin typeface="Arial" charset="0"/>
              </a:rPr>
              <a:t>study</a:t>
            </a:r>
            <a:endParaRPr kumimoji="0" lang="sv-SE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6" name="Speech Bubble: Oval 35"/>
          <p:cNvSpPr/>
          <p:nvPr/>
        </p:nvSpPr>
        <p:spPr bwMode="auto">
          <a:xfrm>
            <a:off x="4469262" y="4939860"/>
            <a:ext cx="1586580" cy="387004"/>
          </a:xfrm>
          <a:prstGeom prst="wedgeEllipseCallout">
            <a:avLst>
              <a:gd name="adj1" fmla="val -21776"/>
              <a:gd name="adj2" fmla="val 78152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b="1" dirty="0">
                <a:solidFill>
                  <a:schemeClr val="bg1"/>
                </a:solidFill>
                <a:latin typeface="Arial" charset="0"/>
              </a:rPr>
              <a:t>SA5 5G studies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7" name="Speech Bubble: Oval 36"/>
          <p:cNvSpPr/>
          <p:nvPr/>
        </p:nvSpPr>
        <p:spPr bwMode="auto">
          <a:xfrm>
            <a:off x="2765208" y="1525646"/>
            <a:ext cx="1001486" cy="448777"/>
          </a:xfrm>
          <a:prstGeom prst="wedgeEllipseCallout">
            <a:avLst>
              <a:gd name="adj1" fmla="val -33877"/>
              <a:gd name="adj2" fmla="val 79784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b="1" dirty="0">
                <a:solidFill>
                  <a:schemeClr val="bg1"/>
                </a:solidFill>
                <a:latin typeface="Arial" charset="0"/>
              </a:rPr>
              <a:t>   C++</a:t>
            </a:r>
            <a:endParaRPr kumimoji="0" lang="sv-SE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8" name="Speech Bubble: Oval 37"/>
          <p:cNvSpPr/>
          <p:nvPr/>
        </p:nvSpPr>
        <p:spPr bwMode="auto">
          <a:xfrm>
            <a:off x="1588089" y="2962539"/>
            <a:ext cx="1001486" cy="360309"/>
          </a:xfrm>
          <a:prstGeom prst="wedgeEllipseCallout">
            <a:avLst>
              <a:gd name="adj1" fmla="val -62572"/>
              <a:gd name="adj2" fmla="val 60467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b="1" dirty="0">
                <a:solidFill>
                  <a:schemeClr val="bg1"/>
                </a:solidFill>
                <a:latin typeface="Arial" charset="0"/>
              </a:rPr>
              <a:t>  Java</a:t>
            </a:r>
            <a:endParaRPr kumimoji="0" lang="sv-SE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8683301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58813" y="1697038"/>
            <a:ext cx="7772400" cy="203835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altLang="zh-CN" sz="4800" b="1" dirty="0"/>
              <a:t>Architectural patterns in existing and planned specs</a:t>
            </a: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2096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3GPP Management </a:t>
            </a:r>
            <a:br>
              <a:rPr lang="en-US" altLang="en-US" dirty="0"/>
            </a:br>
            <a:r>
              <a:rPr lang="en-US" altLang="en-US" dirty="0"/>
              <a:t>Reference Model (TS 32.101)</a:t>
            </a:r>
            <a:endParaRPr lang="en-GB" alt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90500" y="1384300"/>
            <a:ext cx="3313113" cy="488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533400" indent="-533400" eaLnBrk="1" hangingPunct="1">
              <a:defRPr/>
            </a:pPr>
            <a:r>
              <a:rPr lang="en-US" sz="1400" dirty="0">
                <a:latin typeface="+mn-lt"/>
                <a:cs typeface="Arial" charset="0"/>
              </a:rPr>
              <a:t>1: Between the Network Elements (NEs) and the Element Manager (EM) of a single broadband wireless network</a:t>
            </a:r>
          </a:p>
          <a:p>
            <a:pPr marL="533400" indent="-533400" eaLnBrk="1" hangingPunct="1">
              <a:defRPr/>
            </a:pPr>
            <a:r>
              <a:rPr lang="en-US" sz="1400" b="1" dirty="0">
                <a:latin typeface="+mn-lt"/>
                <a:cs typeface="Arial" charset="0"/>
              </a:rPr>
              <a:t>2: Between the Element Manager (EM) and the Network Manager (NM) of a single broadband wireless network </a:t>
            </a:r>
          </a:p>
          <a:p>
            <a:pPr marL="533400" indent="-533400" eaLnBrk="1" hangingPunct="1">
              <a:defRPr/>
            </a:pPr>
            <a:r>
              <a:rPr lang="en-US" sz="1400" dirty="0">
                <a:latin typeface="+mn-lt"/>
                <a:cs typeface="Arial" charset="0"/>
              </a:rPr>
              <a:t>3: Between the Network Managers and the Enterprise Systems of a single broadband wireless network</a:t>
            </a:r>
          </a:p>
          <a:p>
            <a:pPr marL="533400" indent="-533400" eaLnBrk="1" hangingPunct="1">
              <a:defRPr/>
            </a:pPr>
            <a:r>
              <a:rPr lang="en-US" sz="1400" dirty="0">
                <a:latin typeface="+mn-lt"/>
                <a:cs typeface="Arial" charset="0"/>
              </a:rPr>
              <a:t>4: Between the Network Managers (NMs) of a single broadband wireless network</a:t>
            </a:r>
          </a:p>
          <a:p>
            <a:pPr marL="533400" indent="-533400" eaLnBrk="1" hangingPunct="1">
              <a:defRPr/>
            </a:pPr>
            <a:r>
              <a:rPr lang="en-US" sz="1400" dirty="0">
                <a:latin typeface="+mn-lt"/>
                <a:cs typeface="Arial" charset="0"/>
              </a:rPr>
              <a:t>4a: Between the Domain Managers (DMs) of a single broadband wireless network</a:t>
            </a:r>
          </a:p>
          <a:p>
            <a:pPr marL="533400" indent="-533400" eaLnBrk="1" hangingPunct="1">
              <a:defRPr/>
            </a:pPr>
            <a:r>
              <a:rPr lang="en-US" sz="1400" dirty="0">
                <a:latin typeface="+mn-lt"/>
                <a:cs typeface="Arial" charset="0"/>
              </a:rPr>
              <a:t>5: Between Enterprise Systems &amp; Network Managers of different broadband wireless networks</a:t>
            </a:r>
          </a:p>
          <a:p>
            <a:pPr marL="533400" indent="-533400" eaLnBrk="1" hangingPunct="1">
              <a:defRPr/>
            </a:pPr>
            <a:r>
              <a:rPr lang="en-US" sz="1400" dirty="0">
                <a:latin typeface="+mn-lt"/>
                <a:cs typeface="Arial" charset="0"/>
              </a:rPr>
              <a:t>5a: Between the Domain Managers (DMs) of different broadband wireless networks</a:t>
            </a:r>
          </a:p>
          <a:p>
            <a:pPr marL="533400" indent="-533400" eaLnBrk="1" hangingPunct="1">
              <a:defRPr/>
            </a:pPr>
            <a:r>
              <a:rPr lang="en-US" sz="1400" dirty="0">
                <a:latin typeface="+mn-lt"/>
                <a:cs typeface="Arial" charset="0"/>
              </a:rPr>
              <a:t>6: Between Network Elements (NEs)</a:t>
            </a:r>
          </a:p>
          <a:p>
            <a:pPr marL="533400" indent="-533400" eaLnBrk="1" hangingPunct="1">
              <a:defRPr/>
            </a:pPr>
            <a:r>
              <a:rPr lang="en-US" sz="1400" dirty="0">
                <a:latin typeface="+mn-lt"/>
                <a:cs typeface="Arial" charset="0"/>
              </a:rPr>
              <a:t>7: Between the Network Management Layer Service (NMLS) and the Network Manager (NM). </a:t>
            </a:r>
            <a:endParaRPr lang="en-GB" sz="1400" dirty="0">
              <a:latin typeface="+mn-lt"/>
              <a:cs typeface="Arial" charset="0"/>
            </a:endParaRPr>
          </a:p>
        </p:txBody>
      </p:sp>
      <p:sp>
        <p:nvSpPr>
          <p:cNvPr id="2458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 dirty="0">
              <a:latin typeface="Arial" panose="020B0604020202020204" pitchFamily="34" charset="0"/>
            </a:endParaRPr>
          </a:p>
        </p:txBody>
      </p:sp>
      <p:graphicFrame>
        <p:nvGraphicFramePr>
          <p:cNvPr id="24581" name="Object 7"/>
          <p:cNvGraphicFramePr>
            <a:graphicFrameLocks noChangeAspect="1"/>
          </p:cNvGraphicFramePr>
          <p:nvPr/>
        </p:nvGraphicFramePr>
        <p:xfrm>
          <a:off x="3575050" y="1671638"/>
          <a:ext cx="5476875" cy="313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69" r:id="rId5" imgW="6692383" imgH="3826483" progId="Visio.Drawing.11">
                  <p:embed/>
                </p:oleObj>
              </mc:Choice>
              <mc:Fallback>
                <p:oleObj r:id="rId5" imgW="6692383" imgH="3826483" progId="Visio.Drawing.11">
                  <p:embed/>
                  <p:pic>
                    <p:nvPicPr>
                      <p:cNvPr id="0" name="Picture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5050" y="1671638"/>
                        <a:ext cx="5476875" cy="3133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2" name="Oval 7"/>
          <p:cNvSpPr>
            <a:spLocks noChangeArrowheads="1"/>
          </p:cNvSpPr>
          <p:nvPr/>
        </p:nvSpPr>
        <p:spPr bwMode="auto">
          <a:xfrm>
            <a:off x="3835400" y="2778125"/>
            <a:ext cx="3390900" cy="1435100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buFontTx/>
              <a:buNone/>
            </a:pPr>
            <a:endParaRPr lang="en-US" altLang="en-US" sz="1800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7" name="AutoShape 9"/>
          <p:cNvSpPr>
            <a:spLocks noChangeArrowheads="1"/>
          </p:cNvSpPr>
          <p:nvPr/>
        </p:nvSpPr>
        <p:spPr bwMode="auto">
          <a:xfrm>
            <a:off x="3975100" y="5351463"/>
            <a:ext cx="4375150" cy="433387"/>
          </a:xfrm>
          <a:prstGeom prst="wedgeEllipseCallout">
            <a:avLst>
              <a:gd name="adj1" fmla="val -15495"/>
              <a:gd name="adj2" fmla="val -316560"/>
            </a:avLst>
          </a:prstGeom>
          <a:noFill/>
          <a:ln w="12700">
            <a:solidFill>
              <a:srgbClr val="FF3300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400" b="1" dirty="0">
                <a:solidFill>
                  <a:srgbClr val="FF0000"/>
                </a:solidFill>
                <a:latin typeface="+mn-lt"/>
                <a:ea typeface="ＭＳ Ｐゴシック" pitchFamily="34" charset="-128"/>
                <a:cs typeface="Arial" charset="0"/>
              </a:rPr>
              <a:t>3GPP Management Standards Focus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Umbrella</a:t>
            </a:r>
            <a:r>
              <a:rPr lang="sv-SE" dirty="0"/>
              <a:t> Information </a:t>
            </a:r>
            <a:r>
              <a:rPr lang="sv-SE" dirty="0" err="1"/>
              <a:t>Model</a:t>
            </a:r>
            <a:r>
              <a:rPr lang="sv-SE" dirty="0"/>
              <a:t> (</a:t>
            </a:r>
            <a:r>
              <a:rPr lang="sv-SE" dirty="0" err="1"/>
              <a:t>developed</a:t>
            </a:r>
            <a:r>
              <a:rPr lang="sv-SE" dirty="0"/>
              <a:t> in joint SA5-TMF </a:t>
            </a:r>
            <a:r>
              <a:rPr lang="sv-SE" dirty="0" err="1"/>
              <a:t>work</a:t>
            </a:r>
            <a:r>
              <a:rPr lang="sv-SE" dirty="0"/>
              <a:t>) </a:t>
            </a:r>
          </a:p>
        </p:txBody>
      </p:sp>
      <p:pic>
        <p:nvPicPr>
          <p:cNvPr id="194562" name="Picture 2" descr="TS28620Figure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073" y="1589723"/>
            <a:ext cx="7197415" cy="3008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540821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48725</TotalTime>
  <Words>3302</Words>
  <Application>Microsoft Office PowerPoint</Application>
  <PresentationFormat>On-screen Show (4:3)</PresentationFormat>
  <Paragraphs>533</Paragraphs>
  <Slides>48</Slides>
  <Notes>23</Notes>
  <HiddenSlides>0</HiddenSlides>
  <MMClips>0</MMClips>
  <ScaleCrop>false</ScaleCrop>
  <HeadingPairs>
    <vt:vector size="8" baseType="variant">
      <vt:variant>
        <vt:lpstr>Fonts Used</vt:lpstr>
      </vt:variant>
      <vt:variant>
        <vt:i4>18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4</vt:i4>
      </vt:variant>
      <vt:variant>
        <vt:lpstr>Slide Titles</vt:lpstr>
      </vt:variant>
      <vt:variant>
        <vt:i4>48</vt:i4>
      </vt:variant>
    </vt:vector>
  </HeadingPairs>
  <TitlesOfParts>
    <vt:vector size="71" baseType="lpstr">
      <vt:lpstr>Arial Unicode MS</vt:lpstr>
      <vt:lpstr>Malgun Gothic</vt:lpstr>
      <vt:lpstr>MS Mincho</vt:lpstr>
      <vt:lpstr>MS PGothic</vt:lpstr>
      <vt:lpstr>MS PGothic</vt:lpstr>
      <vt:lpstr>SimSun</vt:lpstr>
      <vt:lpstr>SimSun</vt:lpstr>
      <vt:lpstr>Arial</vt:lpstr>
      <vt:lpstr>Arial Black</vt:lpstr>
      <vt:lpstr>Calibri</vt:lpstr>
      <vt:lpstr>CG Times (WN)</vt:lpstr>
      <vt:lpstr>Comic Sans MS</vt:lpstr>
      <vt:lpstr>FrutigerNext LT Light</vt:lpstr>
      <vt:lpstr>inherit</vt:lpstr>
      <vt:lpstr>Nokia Pure Text</vt:lpstr>
      <vt:lpstr>TIM Sans</vt:lpstr>
      <vt:lpstr>Times New Roman</vt:lpstr>
      <vt:lpstr>Wingdings</vt:lpstr>
      <vt:lpstr>Office Theme</vt:lpstr>
      <vt:lpstr>Worksheet</vt:lpstr>
      <vt:lpstr>Visio.Drawing.11</vt:lpstr>
      <vt:lpstr>CorelDRAW</vt:lpstr>
      <vt:lpstr>Picture</vt:lpstr>
      <vt:lpstr>3GPP management standards for future networks   Thomas Tovinger, 3GPP SA5 chair </vt:lpstr>
      <vt:lpstr>PowerPoint Presentation</vt:lpstr>
      <vt:lpstr>New 3GPP Organization 2016</vt:lpstr>
      <vt:lpstr>SA5 specification overview</vt:lpstr>
      <vt:lpstr>Historic timeline  (“if we don’t know our past and present, it’s impossible to predict our future”)</vt:lpstr>
      <vt:lpstr>PowerPoint Presentation</vt:lpstr>
      <vt:lpstr>Architectural patterns in existing and planned specs</vt:lpstr>
      <vt:lpstr>3GPP Management  Reference Model (TS 32.101)</vt:lpstr>
      <vt:lpstr>Umbrella Information Model (developed in joint SA5-TMF work) </vt:lpstr>
      <vt:lpstr>Release 14 Study on OAM Aspects of SON for AAS-based Deployments (TR 32.865)</vt:lpstr>
      <vt:lpstr>NM Framework 3GPP - NFV MANO (collaboration with ETSI ISG NFV)</vt:lpstr>
      <vt:lpstr>Key ongoing work/study items leading to the future</vt:lpstr>
      <vt:lpstr>SA5 NFV Roadmap</vt:lpstr>
      <vt:lpstr>3GPP 5G Roadmap</vt:lpstr>
      <vt:lpstr>SA5 study items for 5G</vt:lpstr>
      <vt:lpstr>Expectations for the future</vt:lpstr>
      <vt:lpstr>Expected work item completion &amp; follow-up</vt:lpstr>
      <vt:lpstr>Self-Organizing Networks (SON) for 5G</vt:lpstr>
      <vt:lpstr>General outlook (1/2)</vt:lpstr>
      <vt:lpstr>General outlook (2/2)</vt:lpstr>
      <vt:lpstr>Obstacles / issues for future management standards</vt:lpstr>
      <vt:lpstr>Next steps (to solve the issues identified)</vt:lpstr>
      <vt:lpstr>Summary</vt:lpstr>
      <vt:lpstr>PowerPoint Presentation</vt:lpstr>
      <vt:lpstr>ANNEX</vt:lpstr>
      <vt:lpstr>The 3GPP Ecosystem</vt:lpstr>
      <vt:lpstr>3GPP SA5 Leadership</vt:lpstr>
      <vt:lpstr>3GPP SA5 Organization</vt:lpstr>
      <vt:lpstr>Requirements &amp; Architecture Specifications</vt:lpstr>
      <vt:lpstr>PowerPoint Presentation</vt:lpstr>
      <vt:lpstr>Ongoing SA5 Work/Study Items (Charging)</vt:lpstr>
      <vt:lpstr>Ongoing SA5 Work/Study Items (OAM)</vt:lpstr>
      <vt:lpstr>Interface IRP &amp; NRM IRP</vt:lpstr>
      <vt:lpstr>IRP Development Principles</vt:lpstr>
      <vt:lpstr>Interface IRPs </vt:lpstr>
      <vt:lpstr>Network Resource Model (NRM) IRPs</vt:lpstr>
      <vt:lpstr>Subscription management Network Resource Model</vt:lpstr>
      <vt:lpstr>3GPP Charging Architecture and Principles  (TS 32.240)</vt:lpstr>
      <vt:lpstr>PowerPoint Presentation</vt:lpstr>
      <vt:lpstr>PowerPoint Presentation</vt:lpstr>
      <vt:lpstr>Release 14 Study on Management and Orchestration Architecture of Next Generation Network and Service</vt:lpstr>
      <vt:lpstr>Release 14 Study on Management and Orchestration of Network Slicing </vt:lpstr>
      <vt:lpstr>Release 14 Study on Management Aspects of Next Generation Network Architecture and Features</vt:lpstr>
      <vt:lpstr>SA5 5G Roadmap</vt:lpstr>
      <vt:lpstr>SON for 5G (1/3)</vt:lpstr>
      <vt:lpstr>SON for 5G (2/3)</vt:lpstr>
      <vt:lpstr>SON for 5G (3/3)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presentation to 2016 SON conference</dc:title>
  <dc:creator>thomas.tovinger@ericsson.com</dc:creator>
  <cp:lastModifiedBy>ThomasTovinger</cp:lastModifiedBy>
  <cp:revision>1343</cp:revision>
  <dcterms:created xsi:type="dcterms:W3CDTF">2008-08-30T09:32:10Z</dcterms:created>
  <dcterms:modified xsi:type="dcterms:W3CDTF">2016-11-30T22:42:58Z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(13)HOpFTcvJ5a96J8ivpF9R4NgbAJwmnOYr9tDixl71UW3ffpEeJHobrU3SW709BLXtGkJ/KoL3_x000d_
WCJ94/7rcTtRVdWEJNDY7wbgWqG3aADIfSvsz5/eE0Bsqn5CkEVPZ21Uc2p8rw3m8HmD1QA9_x000d_
EgOQCQ51LLBWKRQ4fW+ZWrFkSxazoakIf8NisG41oHEK/Thh3xXSH9JQiHmwZQgalSseRNNa_x000d_
4+4GXw4Sa2oDDeNKNl</vt:lpwstr>
  </property>
  <property fmtid="{D5CDD505-2E9C-101B-9397-08002B2CF9AE}" pid="3" name="_ms_pID_725343_00">
    <vt:lpwstr>_ms_pID_725343</vt:lpwstr>
  </property>
  <property fmtid="{D5CDD505-2E9C-101B-9397-08002B2CF9AE}" pid="4" name="_ms_pID_7253431">
    <vt:lpwstr>fHy/9yJIUucAWGHsS5TowYfVG0RIMktF33uqNvC/vdUS10d/otX+GD_x000d_
lyFjT8ysz5a32qy5XWhRqhuAWgLM5LU7nbHyMR9JiE9uU6uJ2YH6+h1OqWE1QPCdzpD4m4G0_x000d_
eBur1FLhbSt6oRVGl2z3hjTSfZKBqWOZWQTgkWHscmB2B4eXJuKHxbSUuLADWEEq6El42Qel_x000d_
AdodkspUsr6nd9EPPiR0eYUD5QbbXmeLza1G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pdgrMtN/S0CiUXLqJdQHd/mLD3q68RuUsnak_x000d_
RTRd+QVoyI0ySzKvsnm7itc/qQVLs8hxhZfcNOjKZTUeuwWP0smbkmCBwtPBuUaq4dxM8PRK_x000d_
wOXm2h81s12teVbtrgVvgT/9A9Uv4ybjgNh36UMO+LdBZ7uPXHWKGj57zih7DGZeZC9gfpwv_x000d_
XIiD2WzPpB6HDa/LeTKslXQYl+5Vp3TNsdVFMulgaeZFttSkZ+KC/z</vt:lpwstr>
  </property>
  <property fmtid="{D5CDD505-2E9C-101B-9397-08002B2CF9AE}" pid="7" name="_ms_pID_7253433">
    <vt:lpwstr>RUwecu7Dm8Yycrb23E_x000d_
QxJviwuaac8KAmGjd6Le6O0A2+MSllifGYgRszID16ksmEffTr8ol6HEEdqxdFTWdRGBYqUK_x000d_
HnFXlLT+7+VzRGvjwkDU4phWTPRnhRMXCU3r9oZxE29s4+lCSqLByFM67m5HpwzaW9C0AxtR_x000d_
WfllMz5lCEvz/5XZDVKjV2kmZqcSIRSYLpIbIj7eJeLq4d180utBCeczRdc95MvcqUEqXkO6</vt:lpwstr>
  </property>
  <property fmtid="{D5CDD505-2E9C-101B-9397-08002B2CF9AE}" pid="8" name="_ms_pID_7253434">
    <vt:lpwstr>_x000d_
S0hR768POlpchCVhRmuh/jAEMeXusBsiHlu+Eq9Iz3eNUVHIlujB4avHbHiZo7yZItjKQGhf_x000d_
AOQy1v7fCrNk3IfJmIrCWSkDCpbeQz4WjWDY/dVrTYdmxiC1OmUVa5fB4TInWIFggi8ZgtiV_x000d_
ieESFfunRnlgXVi+JOIJm6atSGZHYwJMT94OqIPGsplGgJEenoGHzwZTRU5x0tSJcr7orHVy_x000d_
cDZA957g25qxtYjb</vt:lpwstr>
  </property>
  <property fmtid="{D5CDD505-2E9C-101B-9397-08002B2CF9AE}" pid="9" name="_ms_pID_7253435">
    <vt:lpwstr>xmiepCKDWogDqZO1uPGuRqGXU2HbMdfBHttuQ/NPu8AkN/lY7Uq2qGWG_x000d_
UhG6+UBRrU94AdOcO4UlNCIoUDPm/gsKXtCRHeV+yhkttg+pNn3wb1U5C4JAxMWrKtSZXl1T_x000d_
TJB6+13g/KnQQJrrVE3YqF3m9E9Nh/Uofy7imUsWu8c66g1Oj15WUp2FZCoXqgtXz8fT72oN_x000d_
x3FcOAQoLnuAGlV7DuUMoA4+bhQKRCpNVR</vt:lpwstr>
  </property>
  <property fmtid="{D5CDD505-2E9C-101B-9397-08002B2CF9AE}" pid="10" name="_ms_pID_7253436">
    <vt:lpwstr>AXaRWm7zuaVWOvIymgR2dJu8ztVrfRuggJ/ARK_x000d_
Q5ow0TPc0sAg+qQnJ99qpMj98wIb6B5aPAOn+DlOf5Y/udwfU5VNtI1CQW9yBU+ZjSzdW5wx_x000d_
jGR/C6UvueXL2izEl5g1dcGxvG9Gb8QWpFKkvkLojq8SD0is9EYD6bWfH2ApvGd8W/UWhDYr_x000d_
o8wC4R7wVk4ru+xE8wNGHMA7GONnq/cKh/MQ+ItzJKQO9Pb74iy8</vt:lpwstr>
  </property>
  <property fmtid="{D5CDD505-2E9C-101B-9397-08002B2CF9AE}" pid="11" name="_ms_pID_7253432_00">
    <vt:lpwstr>_ms_pID_7253432</vt:lpwstr>
  </property>
  <property fmtid="{D5CDD505-2E9C-101B-9397-08002B2CF9AE}" pid="12" name="_ms_pID_7253433_00">
    <vt:lpwstr>_ms_pID_7253433</vt:lpwstr>
  </property>
  <property fmtid="{D5CDD505-2E9C-101B-9397-08002B2CF9AE}" pid="13" name="_ms_pID_7253434_00">
    <vt:lpwstr>_ms_pID_7253434</vt:lpwstr>
  </property>
  <property fmtid="{D5CDD505-2E9C-101B-9397-08002B2CF9AE}" pid="14" name="_ms_pID_7253435_00">
    <vt:lpwstr>_ms_pID_7253435</vt:lpwstr>
  </property>
  <property fmtid="{D5CDD505-2E9C-101B-9397-08002B2CF9AE}" pid="15" name="_ms_pID_7253436_00">
    <vt:lpwstr>_ms_pID_7253436</vt:lpwstr>
  </property>
  <property fmtid="{D5CDD505-2E9C-101B-9397-08002B2CF9AE}" pid="16" name="_ms_pID_7253437">
    <vt:lpwstr>EGGTPtcqA19BxaB+iN0h_x000d_
t80vmu36lk/STf2v1hcbMu0eqsQuPpoDgPOsXCCcWSY+unXrkQfXwyzD2dp2WXUKY1cDdcq6_x000d_
erv1Un9wufMnkfwCEkNflEtlNqksMWy/qqDg17lDnQW4clrGnButK0uX/EGFciADE6YpLAyQ_x000d_
kWtjGkqO+uT9WVUQyez0tWHRsQWZOloZK2ENe2kJUpeGhLQe7fMHwbOy0A/mLdHLjtvaGC</vt:lpwstr>
  </property>
  <property fmtid="{D5CDD505-2E9C-101B-9397-08002B2CF9AE}" pid="17" name="_ms_pID_7253437_00">
    <vt:lpwstr>_ms_pID_7253437</vt:lpwstr>
  </property>
  <property fmtid="{D5CDD505-2E9C-101B-9397-08002B2CF9AE}" pid="18" name="_ms_pID_7253438">
    <vt:lpwstr>e5_x000d_
Vj82lzqXMwVAcWCBjDhXLrSGPCA6DNLZE8bkdoGgE3DK7TUiiSAwiOj5fQdMMpI3pj6sVIS2_x000d_
ajG3i09hcR+qQk/0l7hUgGZTiBIJ6B3i/xHgwMSUrzYNllI39KbDcjuZN3WUkqrM+Q6A+S/F_x000d_
SKZS+NfMFy8wTz36S9vcWmartOwyrnPC0DTOdbG7d9XP4OOaV8tEtTHgOHs4FTqs3WVbh5wZ_x000d_
2DI7p0cdPcbgUb</vt:lpwstr>
  </property>
  <property fmtid="{D5CDD505-2E9C-101B-9397-08002B2CF9AE}" pid="19" name="_ms_pID_7253438_00">
    <vt:lpwstr>_ms_pID_7253438</vt:lpwstr>
  </property>
  <property fmtid="{D5CDD505-2E9C-101B-9397-08002B2CF9AE}" pid="20" name="_ms_pID_7253439">
    <vt:lpwstr>srJZKf5Tu5qQ1AsBLXj9f16fJ0TNAP6Q7lxrtCkmbttZvnmScgyQPKvyW8_x000d_
x7eRIsVvN9XfPvZ0b+G0e1JBjoe1o9Ir+tiBBUJ2q+MC2Np9Ph46kM3aVhAJBJW7wZ/7Gec4_x000d_
tG0ZJGtB7FNYVIZ+u3WRJi/ucEwDjuKkvKewzprcSesY90C0u0MF2g1UBX0wjj6VxhZ1GAeN_x000d_
hSHUBIfo9FfN5JpUmxhLZJ/CH7qyxuPV</vt:lpwstr>
  </property>
  <property fmtid="{D5CDD505-2E9C-101B-9397-08002B2CF9AE}" pid="21" name="_ms_pID_7253439_00">
    <vt:lpwstr>_ms_pID_7253439</vt:lpwstr>
  </property>
  <property fmtid="{D5CDD505-2E9C-101B-9397-08002B2CF9AE}" pid="22" name="_ms_pID_72534310">
    <vt:lpwstr>mU1dyDL4iRz+eOSmnXHcEXZ+IKs2gGh7jcgyUIau_x000d_
EOjD65nPvmOVm3qgaDvyEvkf8wJ6ij4iHZIIrDjnS1nK8nu5w94u7PpDwaiJMs1voww1z1Yc_x000d_
oZqPyUD4AFtSynBum3pIbwY+Q/EP/lrvzoEZ78+TvozmYrBSzirAQh/YihwYLqhw7zVQmJ1p_x000d_
/SkubVoxw0JUYelZpcxvD3aEmlNTOy92o1gStQJj59YX0Ji2NP</vt:lpwstr>
  </property>
  <property fmtid="{D5CDD505-2E9C-101B-9397-08002B2CF9AE}" pid="23" name="_ms_pID_72534310_00">
    <vt:lpwstr>_ms_pID_72534310</vt:lpwstr>
  </property>
  <property fmtid="{D5CDD505-2E9C-101B-9397-08002B2CF9AE}" pid="24" name="_ms_pID_72534311">
    <vt:lpwstr>PVJJWYZPXN9c7VRvf56032_x000d_
SYxZEsvG9woFl2n2ggeTW+xKkr/hMw922jyfSSiIOu8cf0XJrnvxKL8RdXjkuJXG9w4LYF5u_x000d_
UDFLKxa2P4jclQcFPjQEYwoNQJgFuG/xPSWo4scwIeSgbtpil7x0mkraHNlE9xanWrPCGOKn_x000d_
gkRTt8j2kBFhvES4iD/YHpNzMF6ylFz0CY0EV64QzoeVePDqjnvy0tKGCeIPoIh9pbQL</vt:lpwstr>
  </property>
  <property fmtid="{D5CDD505-2E9C-101B-9397-08002B2CF9AE}" pid="25" name="_ms_pID_72534311_00">
    <vt:lpwstr>_ms_pID_72534311</vt:lpwstr>
  </property>
  <property fmtid="{D5CDD505-2E9C-101B-9397-08002B2CF9AE}" pid="26" name="_ms_pID_72534312">
    <vt:lpwstr>gtbZ_x000d_
ca38DGaVSw88Bh8bjEuApFdBltR4FsB2gwlBtzohGLiWlBDbffHLwZHJTEhHyC6jUYuSjzPT_x000d_
</vt:lpwstr>
  </property>
  <property fmtid="{D5CDD505-2E9C-101B-9397-08002B2CF9AE}" pid="27" name="_ms_pID_72534312_00">
    <vt:lpwstr>_ms_pID_72534312</vt:lpwstr>
  </property>
  <property fmtid="{D5CDD505-2E9C-101B-9397-08002B2CF9AE}" pid="28" name="sflag">
    <vt:lpwstr>1450181726</vt:lpwstr>
  </property>
  <property fmtid="{D5CDD505-2E9C-101B-9397-08002B2CF9AE}" pid="29" name="_NewReviewCycle">
    <vt:lpwstr/>
  </property>
  <property fmtid="{D5CDD505-2E9C-101B-9397-08002B2CF9AE}" pid="30" name="_AdHocReviewCycleID">
    <vt:i4>260972163</vt:i4>
  </property>
  <property fmtid="{D5CDD505-2E9C-101B-9397-08002B2CF9AE}" pid="31" name="_EmailSubject">
    <vt:lpwstr>For review: 3GPP SA5 Presentation for 2016 SON conference Oct 18-19 in London</vt:lpwstr>
  </property>
  <property fmtid="{D5CDD505-2E9C-101B-9397-08002B2CF9AE}" pid="32" name="_AuthorEmail">
    <vt:lpwstr>maryse.gardella@nokia.com</vt:lpwstr>
  </property>
  <property fmtid="{D5CDD505-2E9C-101B-9397-08002B2CF9AE}" pid="33" name="_AuthorEmailDisplayName">
    <vt:lpwstr>Gardella, Maryse (Nokia - FR)</vt:lpwstr>
  </property>
  <property fmtid="{D5CDD505-2E9C-101B-9397-08002B2CF9AE}" pid="34" name="_PreviousAdHocReviewCycleID">
    <vt:i4>-1726624810</vt:i4>
  </property>
</Properties>
</file>